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Times New Roman"/>
          <a:ea typeface="Times New Roman"/>
          <a:cs typeface="Times New Roman"/>
        </a:font>
        <a:srgbClr val="00009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D2FF"/>
          </a:solidFill>
        </a:fill>
      </a:tcStyle>
    </a:wholeTbl>
    <a:band2H>
      <a:tcTxStyle b="def" i="def"/>
      <a:tcStyle>
        <a:tcBdr/>
        <a:fill>
          <a:solidFill>
            <a:srgbClr val="E7EAFF"/>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Times New Roman"/>
          <a:ea typeface="Times New Roman"/>
          <a:cs typeface="Times New Roman"/>
        </a:font>
        <a:srgbClr val="00009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Times New Roman"/>
          <a:ea typeface="Times New Roman"/>
          <a:cs typeface="Times New Roman"/>
        </a:font>
        <a:srgbClr val="00009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Times New Roman"/>
          <a:ea typeface="Times New Roman"/>
          <a:cs typeface="Times New Roman"/>
        </a:font>
        <a:srgbClr val="000099"/>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F"/>
          </a:solidFill>
        </a:fill>
      </a:tcStyle>
    </a:wholeTbl>
    <a:band2H>
      <a:tcTxStyle b="def" i="def"/>
      <a:tcStyle>
        <a:tcBdr/>
        <a:fill>
          <a:solidFill>
            <a:srgbClr val="FFFFFF"/>
          </a:solidFill>
        </a:fill>
      </a:tcStyle>
    </a:band2H>
    <a:firstCol>
      <a:tcTxStyle b="on" i="off">
        <a:font>
          <a:latin typeface="Times New Roman"/>
          <a:ea typeface="Times New Roman"/>
          <a:cs typeface="Times New Roman"/>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imes New Roman"/>
          <a:ea typeface="Times New Roman"/>
          <a:cs typeface="Times New Roman"/>
        </a:font>
        <a:srgbClr val="000099"/>
      </a:tcTxStyle>
      <a:tcStyle>
        <a:tcBdr>
          <a:left>
            <a:ln w="12700" cap="flat">
              <a:noFill/>
              <a:miter lim="400000"/>
            </a:ln>
          </a:left>
          <a:right>
            <a:ln w="12700" cap="flat">
              <a:noFill/>
              <a:miter lim="400000"/>
            </a:ln>
          </a:right>
          <a:top>
            <a:ln w="50800" cap="flat">
              <a:solidFill>
                <a:srgbClr val="000099"/>
              </a:solidFill>
              <a:prstDash val="solid"/>
              <a:round/>
            </a:ln>
          </a:top>
          <a:bottom>
            <a:ln w="25400" cap="flat">
              <a:solidFill>
                <a:srgbClr val="000099"/>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imes New Roman"/>
          <a:ea typeface="Times New Roman"/>
          <a:cs typeface="Times New Roman"/>
        </a:font>
        <a:srgbClr val="FFFFFF"/>
      </a:tcTxStyle>
      <a:tcStyle>
        <a:tcBdr>
          <a:left>
            <a:ln w="12700" cap="flat">
              <a:noFill/>
              <a:miter lim="400000"/>
            </a:ln>
          </a:left>
          <a:right>
            <a:ln w="12700" cap="flat">
              <a:noFill/>
              <a:miter lim="400000"/>
            </a:ln>
          </a:right>
          <a:top>
            <a:ln w="25400" cap="flat">
              <a:solidFill>
                <a:srgbClr val="000099"/>
              </a:solidFill>
              <a:prstDash val="solid"/>
              <a:round/>
            </a:ln>
          </a:top>
          <a:bottom>
            <a:ln w="25400" cap="flat">
              <a:solidFill>
                <a:srgbClr val="000099"/>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imes New Roman"/>
          <a:ea typeface="Times New Roman"/>
          <a:cs typeface="Times New Roman"/>
        </a:font>
        <a:srgbClr val="00009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DD"/>
          </a:solidFill>
        </a:fill>
      </a:tcStyle>
    </a:wholeTbl>
    <a:band2H>
      <a:tcTxStyle b="def" i="def"/>
      <a:tcStyle>
        <a:tcBdr/>
        <a:fill>
          <a:solidFill>
            <a:srgbClr val="E6E6EF"/>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99"/>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99"/>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99"/>
          </a:solidFill>
        </a:fill>
      </a:tcStyle>
    </a:firstRow>
  </a:tblStyle>
  <a:tblStyle styleId="{2708684C-4D16-4618-839F-0558EEFCDFE6}" styleName="">
    <a:tblBg/>
    <a:wholeTbl>
      <a:tcTxStyle b="off"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77" name="Shape 77"/>
          <p:cNvSpPr/>
          <p:nvPr>
            <p:ph type="sldImg"/>
          </p:nvPr>
        </p:nvSpPr>
        <p:spPr>
          <a:xfrm>
            <a:off x="1143000" y="685800"/>
            <a:ext cx="4572000" cy="3429000"/>
          </a:xfrm>
          <a:prstGeom prst="rect">
            <a:avLst/>
          </a:prstGeom>
        </p:spPr>
        <p:txBody>
          <a:bodyPr/>
          <a:lstStyle/>
          <a:p>
            <a:pPr/>
          </a:p>
        </p:txBody>
      </p:sp>
      <p:sp>
        <p:nvSpPr>
          <p:cNvPr id="78" name="Shape 78"/>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a:latin typeface="+mn-lt"/>
        <a:ea typeface="+mn-ea"/>
        <a:cs typeface="+mn-cs"/>
        <a:sym typeface="Helvetica Neue"/>
      </a:defRPr>
    </a:lvl1pPr>
    <a:lvl2pPr indent="228600" latinLnBrk="0">
      <a:defRPr>
        <a:latin typeface="+mn-lt"/>
        <a:ea typeface="+mn-ea"/>
        <a:cs typeface="+mn-cs"/>
        <a:sym typeface="Helvetica Neue"/>
      </a:defRPr>
    </a:lvl2pPr>
    <a:lvl3pPr indent="457200" latinLnBrk="0">
      <a:defRPr>
        <a:latin typeface="+mn-lt"/>
        <a:ea typeface="+mn-ea"/>
        <a:cs typeface="+mn-cs"/>
        <a:sym typeface="Helvetica Neue"/>
      </a:defRPr>
    </a:lvl3pPr>
    <a:lvl4pPr indent="685800" latinLnBrk="0">
      <a:defRPr>
        <a:latin typeface="+mn-lt"/>
        <a:ea typeface="+mn-ea"/>
        <a:cs typeface="+mn-cs"/>
        <a:sym typeface="Helvetica Neue"/>
      </a:defRPr>
    </a:lvl4pPr>
    <a:lvl5pPr indent="914400" latinLnBrk="0">
      <a:defRPr>
        <a:latin typeface="+mn-lt"/>
        <a:ea typeface="+mn-ea"/>
        <a:cs typeface="+mn-cs"/>
        <a:sym typeface="Helvetica Neue"/>
      </a:defRPr>
    </a:lvl5pPr>
    <a:lvl6pPr indent="1143000" latinLnBrk="0">
      <a:defRPr>
        <a:latin typeface="+mn-lt"/>
        <a:ea typeface="+mn-ea"/>
        <a:cs typeface="+mn-cs"/>
        <a:sym typeface="Helvetica Neue"/>
      </a:defRPr>
    </a:lvl6pPr>
    <a:lvl7pPr indent="1371600" latinLnBrk="0">
      <a:defRPr>
        <a:latin typeface="+mn-lt"/>
        <a:ea typeface="+mn-ea"/>
        <a:cs typeface="+mn-cs"/>
        <a:sym typeface="Helvetica Neue"/>
      </a:defRPr>
    </a:lvl7pPr>
    <a:lvl8pPr indent="1600200" latinLnBrk="0">
      <a:defRPr>
        <a:latin typeface="+mn-lt"/>
        <a:ea typeface="+mn-ea"/>
        <a:cs typeface="+mn-cs"/>
        <a:sym typeface="Helvetica Neue"/>
      </a:defRPr>
    </a:lvl8pPr>
    <a:lvl9pPr indent="1828800" latinLnBrk="0">
      <a:defRPr>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Default">
    <p:spTree>
      <p:nvGrpSpPr>
        <p:cNvPr id="1" name=""/>
        <p:cNvGrpSpPr/>
        <p:nvPr/>
      </p:nvGrpSpPr>
      <p:grpSpPr>
        <a:xfrm>
          <a:off x="0" y="0"/>
          <a:ext cx="0" cy="0"/>
          <a:chOff x="0" y="0"/>
          <a:chExt cx="0" cy="0"/>
        </a:xfrm>
      </p:grpSpPr>
      <p:sp>
        <p:nvSpPr>
          <p:cNvPr id="53" name="Title Text"/>
          <p:cNvSpPr txBox="1"/>
          <p:nvPr>
            <p:ph type="title"/>
          </p:nvPr>
        </p:nvSpPr>
        <p:spPr>
          <a:xfrm>
            <a:off x="457200" y="1600200"/>
            <a:ext cx="8229600" cy="1828800"/>
          </a:xfrm>
          <a:prstGeom prst="rect">
            <a:avLst/>
          </a:prstGeom>
        </p:spPr>
        <p:txBody>
          <a:bodyPr/>
          <a:lstStyle>
            <a:lvl1pPr>
              <a:defRPr sz="3600"/>
            </a:lvl1pPr>
          </a:lstStyle>
          <a:p>
            <a:pPr/>
            <a:r>
              <a:t>Title Text</a:t>
            </a:r>
          </a:p>
        </p:txBody>
      </p:sp>
      <p:sp>
        <p:nvSpPr>
          <p:cNvPr id="54" name="Body Level One…"/>
          <p:cNvSpPr txBox="1"/>
          <p:nvPr>
            <p:ph type="body" sz="quarter" idx="1"/>
          </p:nvPr>
        </p:nvSpPr>
        <p:spPr>
          <a:xfrm>
            <a:off x="1371600" y="3886200"/>
            <a:ext cx="6400800" cy="1752600"/>
          </a:xfrm>
          <a:prstGeom prst="rect">
            <a:avLst/>
          </a:prstGeom>
        </p:spPr>
        <p:txBody>
          <a:bodyPr/>
          <a:lstStyle>
            <a:lvl1pPr marL="0" indent="0" algn="ctr">
              <a:spcBef>
                <a:spcPts val="800"/>
              </a:spcBef>
              <a:buSzTx/>
              <a:buNone/>
              <a:defRPr sz="3600"/>
            </a:lvl1pPr>
            <a:lvl2pPr marL="0" indent="457200" algn="ctr">
              <a:spcBef>
                <a:spcPts val="800"/>
              </a:spcBef>
              <a:buSzTx/>
              <a:buNone/>
              <a:defRPr sz="3600"/>
            </a:lvl2pPr>
            <a:lvl3pPr marL="0" indent="914400" algn="ctr">
              <a:spcBef>
                <a:spcPts val="800"/>
              </a:spcBef>
              <a:buSzTx/>
              <a:buNone/>
              <a:defRPr sz="3600"/>
            </a:lvl3pPr>
            <a:lvl4pPr marL="0" indent="1371600" algn="ctr">
              <a:spcBef>
                <a:spcPts val="800"/>
              </a:spcBef>
              <a:buSzTx/>
              <a:buNone/>
              <a:defRPr sz="3600"/>
            </a:lvl4pPr>
            <a:lvl5pPr marL="0" indent="1828800" algn="ctr">
              <a:spcBef>
                <a:spcPts val="800"/>
              </a:spcBef>
              <a:buSzTx/>
              <a:buNone/>
              <a:defRPr sz="3600"/>
            </a:lvl5pPr>
          </a:lstStyle>
          <a:p>
            <a:pPr/>
            <a:r>
              <a:t>Body Level One</a:t>
            </a:r>
          </a:p>
          <a:p>
            <a:pPr lvl="1"/>
            <a:r>
              <a:t>Body Level Two</a:t>
            </a:r>
          </a:p>
          <a:p>
            <a:pPr lvl="2"/>
            <a:r>
              <a:t>Body Level Three</a:t>
            </a:r>
          </a:p>
          <a:p>
            <a:pPr lvl="3"/>
            <a:r>
              <a:t>Body Level Four</a:t>
            </a:r>
          </a:p>
          <a:p>
            <a:pPr lvl="4"/>
            <a:r>
              <a:t>Body Level Five</a:t>
            </a:r>
          </a:p>
        </p:txBody>
      </p:sp>
      <p:sp>
        <p:nvSpPr>
          <p:cNvPr id="5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62" name="Title Text"/>
          <p:cNvSpPr txBox="1"/>
          <p:nvPr>
            <p:ph type="title"/>
          </p:nvPr>
        </p:nvSpPr>
        <p:spPr>
          <a:prstGeom prst="rect">
            <a:avLst/>
          </a:prstGeom>
        </p:spPr>
        <p:txBody>
          <a:bodyPr/>
          <a:lstStyle/>
          <a:p>
            <a:pPr/>
            <a:r>
              <a:t>Title Text</a:t>
            </a:r>
          </a:p>
        </p:txBody>
      </p:sp>
      <p:sp>
        <p:nvSpPr>
          <p:cNvPr id="63" name="Body Level One…"/>
          <p:cNvSpPr txBox="1"/>
          <p:nvPr>
            <p:ph type="body" idx="1"/>
          </p:nvPr>
        </p:nvSpPr>
        <p:spPr>
          <a:prstGeom prst="rect">
            <a:avLst/>
          </a:prstGeom>
        </p:spPr>
        <p:txBody>
          <a:bodyPr/>
          <a:lstStyle>
            <a:lvl1pPr>
              <a:buBlip>
                <a:blip r:embed="rId2"/>
              </a:buBlip>
            </a:lvl1pPr>
            <a:lvl3pPr>
              <a:buBlip>
                <a:blip r:embed="rId3"/>
              </a:buBlip>
            </a:lvl3pPr>
            <a:lvl5pPr>
              <a:buBlip>
                <a:blip r:embed="rId2"/>
              </a:buBlip>
            </a:lvl5pPr>
          </a:lstStyle>
          <a:p>
            <a:pPr/>
            <a:r>
              <a:t>Body Level One</a:t>
            </a:r>
          </a:p>
          <a:p>
            <a:pPr lvl="1"/>
            <a:r>
              <a:t>Body Level Two</a:t>
            </a:r>
          </a:p>
          <a:p>
            <a:pPr lvl="2"/>
            <a:r>
              <a:t>Body Level Three</a:t>
            </a:r>
          </a:p>
          <a:p>
            <a:pPr lvl="3"/>
            <a:r>
              <a:t>Body Level Four</a:t>
            </a:r>
          </a:p>
          <a:p>
            <a:pPr lvl="4"/>
            <a:r>
              <a:t>Body Level Five</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7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gradFill flip="none" rotWithShape="1">
          <a:gsLst>
            <a:gs pos="0">
              <a:srgbClr val="000058"/>
            </a:gs>
            <a:gs pos="100000">
              <a:srgbClr val="000099"/>
            </a:gs>
          </a:gsLst>
          <a:lin ang="2700000" scaled="0"/>
        </a:gradFill>
      </p:bgPr>
    </p:bg>
    <p:spTree>
      <p:nvGrpSpPr>
        <p:cNvPr id="1" name=""/>
        <p:cNvGrpSpPr/>
        <p:nvPr/>
      </p:nvGrpSpPr>
      <p:grpSpPr>
        <a:xfrm>
          <a:off x="0" y="0"/>
          <a:ext cx="0" cy="0"/>
          <a:chOff x="0" y="0"/>
          <a:chExt cx="0" cy="0"/>
        </a:xfrm>
      </p:grpSpPr>
      <p:grpSp>
        <p:nvGrpSpPr>
          <p:cNvPr id="43" name="Group"/>
          <p:cNvGrpSpPr/>
          <p:nvPr/>
        </p:nvGrpSpPr>
        <p:grpSpPr>
          <a:xfrm>
            <a:off x="-1" y="0"/>
            <a:ext cx="9145589" cy="6856413"/>
            <a:chOff x="0" y="0"/>
            <a:chExt cx="9145587" cy="6856412"/>
          </a:xfrm>
        </p:grpSpPr>
        <p:sp>
          <p:nvSpPr>
            <p:cNvPr id="2" name="Shape"/>
            <p:cNvSpPr/>
            <p:nvPr/>
          </p:nvSpPr>
          <p:spPr>
            <a:xfrm>
              <a:off x="0" y="19050"/>
              <a:ext cx="9140825" cy="51958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2015" y="11985"/>
                  </a:moveTo>
                  <a:lnTo>
                    <a:pt x="0" y="0"/>
                  </a:lnTo>
                  <a:lnTo>
                    <a:pt x="0" y="3445"/>
                  </a:lnTo>
                  <a:lnTo>
                    <a:pt x="11428" y="13054"/>
                  </a:lnTo>
                  <a:lnTo>
                    <a:pt x="21600" y="21600"/>
                  </a:lnTo>
                  <a:lnTo>
                    <a:pt x="21600" y="21560"/>
                  </a:lnTo>
                  <a:lnTo>
                    <a:pt x="12015" y="11985"/>
                  </a:lnTo>
                  <a:close/>
                </a:path>
              </a:pathLst>
            </a:custGeom>
            <a:gradFill flip="none" rotWithShape="1">
              <a:gsLst>
                <a:gs pos="0">
                  <a:srgbClr val="000051"/>
                </a:gs>
                <a:gs pos="100000">
                  <a:srgbClr val="000080"/>
                </a:gs>
              </a:gsLst>
              <a:lin ang="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3" name="Shape"/>
            <p:cNvSpPr/>
            <p:nvPr/>
          </p:nvSpPr>
          <p:spPr>
            <a:xfrm>
              <a:off x="236537" y="0"/>
              <a:ext cx="8904288" cy="514826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2220" y="11416"/>
                  </a:moveTo>
                  <a:lnTo>
                    <a:pt x="1665" y="0"/>
                  </a:lnTo>
                  <a:lnTo>
                    <a:pt x="0" y="0"/>
                  </a:lnTo>
                  <a:lnTo>
                    <a:pt x="11922" y="11896"/>
                  </a:lnTo>
                  <a:lnTo>
                    <a:pt x="21600" y="21600"/>
                  </a:lnTo>
                  <a:lnTo>
                    <a:pt x="21600" y="21560"/>
                  </a:lnTo>
                  <a:lnTo>
                    <a:pt x="12220" y="11416"/>
                  </a:lnTo>
                  <a:close/>
                </a:path>
              </a:pathLst>
            </a:custGeom>
            <a:gradFill flip="none" rotWithShape="1">
              <a:gsLst>
                <a:gs pos="0">
                  <a:srgbClr val="00005D"/>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4" name="Shape"/>
            <p:cNvSpPr/>
            <p:nvPr/>
          </p:nvSpPr>
          <p:spPr>
            <a:xfrm>
              <a:off x="0" y="5449887"/>
              <a:ext cx="6410325" cy="3032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7550"/>
                  </a:moveTo>
                  <a:lnTo>
                    <a:pt x="21600" y="21600"/>
                  </a:lnTo>
                  <a:lnTo>
                    <a:pt x="21600" y="16200"/>
                  </a:lnTo>
                  <a:lnTo>
                    <a:pt x="0" y="0"/>
                  </a:lnTo>
                  <a:lnTo>
                    <a:pt x="0" y="17550"/>
                  </a:lnTo>
                  <a:close/>
                </a:path>
              </a:pathLst>
            </a:custGeom>
            <a:gradFill flip="none" rotWithShape="1">
              <a:gsLst>
                <a:gs pos="0">
                  <a:srgbClr val="000060"/>
                </a:gs>
                <a:gs pos="100000">
                  <a:srgbClr val="000080"/>
                </a:gs>
              </a:gsLst>
              <a:lin ang="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5" name="Shape"/>
            <p:cNvSpPr/>
            <p:nvPr/>
          </p:nvSpPr>
          <p:spPr>
            <a:xfrm>
              <a:off x="6410325" y="5678487"/>
              <a:ext cx="2730500" cy="1031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19636"/>
                  </a:lnTo>
                  <a:lnTo>
                    <a:pt x="0" y="0"/>
                  </a:lnTo>
                  <a:lnTo>
                    <a:pt x="0" y="15709"/>
                  </a:lnTo>
                  <a:lnTo>
                    <a:pt x="21600" y="21600"/>
                  </a:lnTo>
                  <a:close/>
                </a:path>
              </a:pathLst>
            </a:custGeom>
            <a:gradFill flip="none" rotWithShape="1">
              <a:gsLst>
                <a:gs pos="0">
                  <a:srgbClr val="000080"/>
                </a:gs>
                <a:gs pos="100000">
                  <a:srgbClr val="000099"/>
                </a:gs>
              </a:gsLst>
              <a:lin ang="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6" name="Shape"/>
            <p:cNvSpPr/>
            <p:nvPr/>
          </p:nvSpPr>
          <p:spPr>
            <a:xfrm>
              <a:off x="0" y="5915025"/>
              <a:ext cx="7594600" cy="5222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5055"/>
                  </a:lnTo>
                  <a:lnTo>
                    <a:pt x="21600" y="0"/>
                  </a:lnTo>
                  <a:lnTo>
                    <a:pt x="0" y="7025"/>
                  </a:lnTo>
                  <a:lnTo>
                    <a:pt x="0" y="21600"/>
                  </a:lnTo>
                  <a:close/>
                </a:path>
              </a:pathLst>
            </a:custGeom>
            <a:gradFill flip="none" rotWithShape="1">
              <a:gsLst>
                <a:gs pos="0">
                  <a:srgbClr val="00007D"/>
                </a:gs>
                <a:gs pos="100000">
                  <a:srgbClr val="000099"/>
                </a:gs>
              </a:gsLst>
              <a:lin ang="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7" name="Shape"/>
            <p:cNvSpPr/>
            <p:nvPr/>
          </p:nvSpPr>
          <p:spPr>
            <a:xfrm>
              <a:off x="7594600" y="5876925"/>
              <a:ext cx="1546225" cy="1603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10265"/>
                  </a:moveTo>
                  <a:lnTo>
                    <a:pt x="21600" y="0"/>
                  </a:lnTo>
                  <a:lnTo>
                    <a:pt x="0" y="5133"/>
                  </a:lnTo>
                  <a:lnTo>
                    <a:pt x="0" y="21600"/>
                  </a:lnTo>
                  <a:lnTo>
                    <a:pt x="21600" y="10265"/>
                  </a:lnTo>
                  <a:close/>
                </a:path>
              </a:pathLst>
            </a:custGeom>
            <a:solidFill>
              <a:srgbClr val="000099"/>
            </a:soli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8" name="Triangle"/>
            <p:cNvSpPr/>
            <p:nvPr/>
          </p:nvSpPr>
          <p:spPr>
            <a:xfrm>
              <a:off x="5745162" y="6056312"/>
              <a:ext cx="3395663" cy="31432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0"/>
                  </a:moveTo>
                  <a:lnTo>
                    <a:pt x="0" y="17018"/>
                  </a:lnTo>
                  <a:lnTo>
                    <a:pt x="0" y="21600"/>
                  </a:lnTo>
                  <a:lnTo>
                    <a:pt x="21600" y="0"/>
                  </a:lnTo>
                  <a:close/>
                </a:path>
              </a:pathLst>
            </a:custGeom>
            <a:solidFill>
              <a:srgbClr val="000099"/>
            </a:soli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9" name="Shape"/>
            <p:cNvSpPr/>
            <p:nvPr/>
          </p:nvSpPr>
          <p:spPr>
            <a:xfrm>
              <a:off x="0" y="6303962"/>
              <a:ext cx="5745163" cy="5524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1854" y="21600"/>
                  </a:lnTo>
                  <a:lnTo>
                    <a:pt x="21600" y="2607"/>
                  </a:lnTo>
                  <a:lnTo>
                    <a:pt x="21600" y="0"/>
                  </a:lnTo>
                  <a:lnTo>
                    <a:pt x="0" y="16386"/>
                  </a:lnTo>
                  <a:lnTo>
                    <a:pt x="0" y="21600"/>
                  </a:lnTo>
                  <a:close/>
                </a:path>
              </a:pathLst>
            </a:custGeom>
            <a:gradFill flip="none" rotWithShape="1">
              <a:gsLst>
                <a:gs pos="0">
                  <a:srgbClr val="00006F"/>
                </a:gs>
                <a:gs pos="100000">
                  <a:srgbClr val="000099"/>
                </a:gs>
              </a:gsLst>
              <a:lin ang="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10" name="Shape"/>
            <p:cNvSpPr/>
            <p:nvPr/>
          </p:nvSpPr>
          <p:spPr>
            <a:xfrm>
              <a:off x="3328987" y="6418262"/>
              <a:ext cx="3990976" cy="4381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725" y="21600"/>
                  </a:moveTo>
                  <a:lnTo>
                    <a:pt x="21600" y="15965"/>
                  </a:lnTo>
                  <a:lnTo>
                    <a:pt x="19395" y="0"/>
                  </a:lnTo>
                  <a:lnTo>
                    <a:pt x="0" y="21600"/>
                  </a:lnTo>
                  <a:lnTo>
                    <a:pt x="18725" y="21600"/>
                  </a:lnTo>
                  <a:close/>
                </a:path>
              </a:pathLst>
            </a:custGeom>
            <a:solidFill>
              <a:srgbClr val="000099"/>
            </a:soli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11" name="Shape"/>
            <p:cNvSpPr/>
            <p:nvPr/>
          </p:nvSpPr>
          <p:spPr>
            <a:xfrm>
              <a:off x="6911975" y="6142037"/>
              <a:ext cx="2228850" cy="60007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7200"/>
                  </a:moveTo>
                  <a:lnTo>
                    <a:pt x="21600" y="0"/>
                  </a:lnTo>
                  <a:lnTo>
                    <a:pt x="0" y="9943"/>
                  </a:lnTo>
                  <a:lnTo>
                    <a:pt x="3951" y="21600"/>
                  </a:lnTo>
                  <a:lnTo>
                    <a:pt x="21600" y="7200"/>
                  </a:lnTo>
                  <a:close/>
                </a:path>
              </a:pathLst>
            </a:custGeom>
            <a:gradFill flip="none" rotWithShape="1">
              <a:gsLst>
                <a:gs pos="0">
                  <a:srgbClr val="000099"/>
                </a:gs>
                <a:gs pos="100000">
                  <a:srgbClr val="08089D"/>
                </a:gs>
              </a:gsLst>
              <a:lin ang="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12" name="Triangle"/>
            <p:cNvSpPr/>
            <p:nvPr/>
          </p:nvSpPr>
          <p:spPr>
            <a:xfrm>
              <a:off x="7985125" y="5002212"/>
              <a:ext cx="1155700" cy="3810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0" y="0"/>
                  </a:lnTo>
                  <a:lnTo>
                    <a:pt x="0" y="540"/>
                  </a:lnTo>
                  <a:lnTo>
                    <a:pt x="21600" y="21600"/>
                  </a:lnTo>
                  <a:close/>
                </a:path>
              </a:pathLst>
            </a:custGeom>
            <a:solidFill>
              <a:srgbClr val="000099"/>
            </a:soli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13" name="Shape"/>
            <p:cNvSpPr/>
            <p:nvPr/>
          </p:nvSpPr>
          <p:spPr>
            <a:xfrm>
              <a:off x="0" y="2359025"/>
              <a:ext cx="7985125" cy="26527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930"/>
                  </a:moveTo>
                  <a:lnTo>
                    <a:pt x="21600" y="21600"/>
                  </a:lnTo>
                  <a:lnTo>
                    <a:pt x="21600" y="21522"/>
                  </a:lnTo>
                  <a:lnTo>
                    <a:pt x="0" y="0"/>
                  </a:lnTo>
                  <a:lnTo>
                    <a:pt x="0" y="930"/>
                  </a:lnTo>
                  <a:close/>
                </a:path>
              </a:pathLst>
            </a:custGeom>
            <a:gradFill flip="none" rotWithShape="1">
              <a:gsLst>
                <a:gs pos="0">
                  <a:srgbClr val="000053"/>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14" name="Shape"/>
            <p:cNvSpPr/>
            <p:nvPr/>
          </p:nvSpPr>
          <p:spPr>
            <a:xfrm>
              <a:off x="7985125" y="4840287"/>
              <a:ext cx="1155700" cy="50482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21192"/>
                  </a:lnTo>
                  <a:lnTo>
                    <a:pt x="0" y="0"/>
                  </a:lnTo>
                  <a:lnTo>
                    <a:pt x="0" y="3668"/>
                  </a:lnTo>
                  <a:lnTo>
                    <a:pt x="21600" y="21600"/>
                  </a:lnTo>
                  <a:close/>
                </a:path>
              </a:pathLst>
            </a:custGeom>
            <a:gradFill flip="none" rotWithShape="1">
              <a:gsLst>
                <a:gs pos="0">
                  <a:srgbClr val="000080"/>
                </a:gs>
                <a:gs pos="100000">
                  <a:srgbClr val="000099"/>
                </a:gs>
              </a:gsLst>
              <a:lin ang="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15" name="Shape"/>
            <p:cNvSpPr/>
            <p:nvPr/>
          </p:nvSpPr>
          <p:spPr>
            <a:xfrm>
              <a:off x="0" y="1454150"/>
              <a:ext cx="7985125" cy="347186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3909"/>
                  </a:moveTo>
                  <a:lnTo>
                    <a:pt x="21600" y="21600"/>
                  </a:lnTo>
                  <a:lnTo>
                    <a:pt x="21600" y="21067"/>
                  </a:lnTo>
                  <a:lnTo>
                    <a:pt x="0" y="0"/>
                  </a:lnTo>
                  <a:lnTo>
                    <a:pt x="0" y="3909"/>
                  </a:lnTo>
                  <a:close/>
                </a:path>
              </a:pathLst>
            </a:custGeom>
            <a:gradFill flip="none" rotWithShape="1">
              <a:gsLst>
                <a:gs pos="0">
                  <a:srgbClr val="000055"/>
                </a:gs>
                <a:gs pos="100000">
                  <a:srgbClr val="000080"/>
                </a:gs>
              </a:gsLst>
              <a:lin ang="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16" name="Shape"/>
            <p:cNvSpPr/>
            <p:nvPr/>
          </p:nvSpPr>
          <p:spPr>
            <a:xfrm>
              <a:off x="3641725" y="0"/>
              <a:ext cx="5014913" cy="43259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477" y="21600"/>
                  </a:lnTo>
                  <a:lnTo>
                    <a:pt x="21600" y="21418"/>
                  </a:lnTo>
                  <a:lnTo>
                    <a:pt x="697" y="0"/>
                  </a:lnTo>
                  <a:lnTo>
                    <a:pt x="0" y="0"/>
                  </a:lnTo>
                  <a:close/>
                </a:path>
              </a:pathLst>
            </a:custGeom>
            <a:gradFill flip="none" rotWithShape="1">
              <a:gsLst>
                <a:gs pos="0">
                  <a:srgbClr val="00006A"/>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17" name="Shape"/>
            <p:cNvSpPr/>
            <p:nvPr/>
          </p:nvSpPr>
          <p:spPr>
            <a:xfrm>
              <a:off x="8628062" y="4289425"/>
              <a:ext cx="512763" cy="47466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18999"/>
                  </a:lnTo>
                  <a:lnTo>
                    <a:pt x="1204" y="0"/>
                  </a:lnTo>
                  <a:lnTo>
                    <a:pt x="0" y="1662"/>
                  </a:lnTo>
                  <a:lnTo>
                    <a:pt x="21600" y="21600"/>
                  </a:lnTo>
                  <a:close/>
                </a:path>
              </a:pathLst>
            </a:custGeom>
            <a:gradFill flip="none" rotWithShape="1">
              <a:gsLst>
                <a:gs pos="0">
                  <a:srgbClr val="000099"/>
                </a:gs>
                <a:gs pos="100000">
                  <a:srgbClr val="0F0F9F"/>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18" name="Shape"/>
            <p:cNvSpPr/>
            <p:nvPr/>
          </p:nvSpPr>
          <p:spPr>
            <a:xfrm>
              <a:off x="8694737" y="4108450"/>
              <a:ext cx="446088" cy="5318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11155"/>
                  </a:lnTo>
                  <a:lnTo>
                    <a:pt x="7379" y="0"/>
                  </a:lnTo>
                  <a:lnTo>
                    <a:pt x="0" y="5803"/>
                  </a:lnTo>
                  <a:lnTo>
                    <a:pt x="21600" y="21600"/>
                  </a:lnTo>
                  <a:close/>
                </a:path>
              </a:pathLst>
            </a:custGeom>
            <a:solidFill>
              <a:srgbClr val="000099"/>
            </a:soli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19" name="Shape"/>
            <p:cNvSpPr/>
            <p:nvPr/>
          </p:nvSpPr>
          <p:spPr>
            <a:xfrm>
              <a:off x="3895725" y="0"/>
              <a:ext cx="4951413" cy="42513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0936" y="21600"/>
                  </a:lnTo>
                  <a:lnTo>
                    <a:pt x="21600" y="20875"/>
                  </a:lnTo>
                  <a:lnTo>
                    <a:pt x="2650" y="0"/>
                  </a:lnTo>
                  <a:lnTo>
                    <a:pt x="0" y="0"/>
                  </a:lnTo>
                  <a:close/>
                </a:path>
              </a:pathLst>
            </a:custGeom>
            <a:gradFill flip="none" rotWithShape="1">
              <a:gsLst>
                <a:gs pos="0">
                  <a:srgbClr val="000046"/>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grpSp>
          <p:nvGrpSpPr>
            <p:cNvPr id="22" name="Group"/>
            <p:cNvGrpSpPr/>
            <p:nvPr/>
          </p:nvGrpSpPr>
          <p:grpSpPr>
            <a:xfrm>
              <a:off x="8931275" y="4022725"/>
              <a:ext cx="209551" cy="209550"/>
              <a:chOff x="0" y="0"/>
              <a:chExt cx="209550" cy="209550"/>
            </a:xfrm>
          </p:grpSpPr>
          <p:sp>
            <p:nvSpPr>
              <p:cNvPr id="20" name="Line"/>
              <p:cNvSpPr/>
              <p:nvPr/>
            </p:nvSpPr>
            <p:spPr>
              <a:xfrm flipH="1" flipV="1">
                <a:off x="0" y="-1"/>
                <a:ext cx="209551" cy="209552"/>
              </a:xfrm>
              <a:prstGeom prst="line">
                <a:avLst/>
              </a:prstGeom>
              <a:noFill/>
              <a:ln w="12700" cap="flat">
                <a:noFill/>
                <a:miter lim="400000"/>
              </a:ln>
              <a:effectLst/>
            </p:spPr>
            <p:txBody>
              <a:bodyPr wrap="square" lIns="45719" tIns="45719" rIns="45719" bIns="45719" numCol="1" anchor="t">
                <a:noAutofit/>
              </a:bodyPr>
              <a:lstStyle/>
              <a:p>
                <a:pPr>
                  <a:defRPr>
                    <a:solidFill>
                      <a:srgbClr val="FFFFFF"/>
                    </a:solidFill>
                  </a:defRPr>
                </a:pPr>
              </a:p>
            </p:txBody>
          </p:sp>
          <p:sp>
            <p:nvSpPr>
              <p:cNvPr id="21" name="Line"/>
              <p:cNvSpPr/>
              <p:nvPr/>
            </p:nvSpPr>
            <p:spPr>
              <a:xfrm>
                <a:off x="0" y="-1"/>
                <a:ext cx="209551" cy="209552"/>
              </a:xfrm>
              <a:prstGeom prst="line">
                <a:avLst/>
              </a:prstGeom>
              <a:noFill/>
              <a:ln w="12700" cap="flat">
                <a:noFill/>
                <a:miter lim="400000"/>
              </a:ln>
              <a:effectLst/>
            </p:spPr>
            <p:txBody>
              <a:bodyPr wrap="square" lIns="45719" tIns="45719" rIns="45719" bIns="45719" numCol="1" anchor="t">
                <a:noAutofit/>
              </a:bodyPr>
              <a:lstStyle/>
              <a:p>
                <a:pPr>
                  <a:defRPr>
                    <a:solidFill>
                      <a:srgbClr val="FFFFFF"/>
                    </a:solidFill>
                  </a:defRPr>
                </a:pPr>
              </a:p>
            </p:txBody>
          </p:sp>
        </p:grpSp>
        <p:sp>
          <p:nvSpPr>
            <p:cNvPr id="23" name="Triangle"/>
            <p:cNvSpPr/>
            <p:nvPr/>
          </p:nvSpPr>
          <p:spPr>
            <a:xfrm>
              <a:off x="4940300" y="0"/>
              <a:ext cx="3990975" cy="40227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21600"/>
                  </a:lnTo>
                  <a:lnTo>
                    <a:pt x="566" y="0"/>
                  </a:lnTo>
                  <a:lnTo>
                    <a:pt x="0" y="0"/>
                  </a:lnTo>
                  <a:close/>
                </a:path>
              </a:pathLst>
            </a:custGeom>
            <a:gradFill flip="none" rotWithShape="1">
              <a:gsLst>
                <a:gs pos="0">
                  <a:srgbClr val="00004E"/>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24" name="Shape"/>
            <p:cNvSpPr/>
            <p:nvPr/>
          </p:nvSpPr>
          <p:spPr>
            <a:xfrm>
              <a:off x="5537200" y="0"/>
              <a:ext cx="3489325" cy="39370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482" y="21600"/>
                  </a:lnTo>
                  <a:lnTo>
                    <a:pt x="21600" y="21548"/>
                  </a:lnTo>
                  <a:lnTo>
                    <a:pt x="3112" y="0"/>
                  </a:lnTo>
                  <a:lnTo>
                    <a:pt x="0" y="0"/>
                  </a:lnTo>
                  <a:close/>
                </a:path>
              </a:pathLst>
            </a:custGeom>
            <a:gradFill flip="none" rotWithShape="1">
              <a:gsLst>
                <a:gs pos="0">
                  <a:srgbClr val="000080"/>
                </a:gs>
                <a:gs pos="100000">
                  <a:srgbClr val="000064"/>
                </a:gs>
              </a:gsLst>
              <a:lin ang="162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25" name="Shape"/>
            <p:cNvSpPr/>
            <p:nvPr/>
          </p:nvSpPr>
          <p:spPr>
            <a:xfrm>
              <a:off x="9007475" y="3927475"/>
              <a:ext cx="133350" cy="1524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20250"/>
                  </a:lnTo>
                  <a:lnTo>
                    <a:pt x="3086" y="0"/>
                  </a:lnTo>
                  <a:lnTo>
                    <a:pt x="0" y="1350"/>
                  </a:lnTo>
                  <a:lnTo>
                    <a:pt x="21600" y="21600"/>
                  </a:lnTo>
                  <a:close/>
                </a:path>
              </a:pathLst>
            </a:custGeom>
            <a:gradFill flip="none" rotWithShape="1">
              <a:gsLst>
                <a:gs pos="0">
                  <a:srgbClr val="000099"/>
                </a:gs>
                <a:gs pos="100000">
                  <a:srgbClr val="1717A3"/>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26" name="Shape"/>
            <p:cNvSpPr/>
            <p:nvPr/>
          </p:nvSpPr>
          <p:spPr>
            <a:xfrm>
              <a:off x="8894762" y="1349375"/>
              <a:ext cx="246063" cy="8191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8540"/>
                  </a:lnTo>
                  <a:lnTo>
                    <a:pt x="10730" y="0"/>
                  </a:lnTo>
                  <a:lnTo>
                    <a:pt x="0" y="8037"/>
                  </a:lnTo>
                  <a:lnTo>
                    <a:pt x="21600" y="21600"/>
                  </a:lnTo>
                  <a:close/>
                </a:path>
              </a:pathLst>
            </a:custGeom>
            <a:solidFill>
              <a:srgbClr val="000080"/>
            </a:soli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27" name="Shape"/>
            <p:cNvSpPr/>
            <p:nvPr/>
          </p:nvSpPr>
          <p:spPr>
            <a:xfrm>
              <a:off x="8107362" y="0"/>
              <a:ext cx="909638" cy="16541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18702" y="21600"/>
                  </a:lnTo>
                  <a:lnTo>
                    <a:pt x="21600" y="17624"/>
                  </a:lnTo>
                  <a:lnTo>
                    <a:pt x="9445" y="0"/>
                  </a:lnTo>
                  <a:lnTo>
                    <a:pt x="0" y="0"/>
                  </a:lnTo>
                  <a:close/>
                </a:path>
              </a:pathLst>
            </a:custGeom>
            <a:gradFill flip="none" rotWithShape="1">
              <a:gsLst>
                <a:gs pos="0">
                  <a:srgbClr val="000080"/>
                </a:gs>
                <a:gs pos="100000">
                  <a:srgbClr val="000055"/>
                </a:gs>
              </a:gsLst>
              <a:lin ang="162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28" name="Shape"/>
            <p:cNvSpPr/>
            <p:nvPr/>
          </p:nvSpPr>
          <p:spPr>
            <a:xfrm>
              <a:off x="8589962" y="0"/>
              <a:ext cx="541338" cy="12636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9121" y="0"/>
                  </a:moveTo>
                  <a:lnTo>
                    <a:pt x="0" y="0"/>
                  </a:lnTo>
                  <a:lnTo>
                    <a:pt x="18179" y="21600"/>
                  </a:lnTo>
                  <a:lnTo>
                    <a:pt x="21600" y="17697"/>
                  </a:lnTo>
                  <a:lnTo>
                    <a:pt x="9121" y="0"/>
                  </a:lnTo>
                  <a:close/>
                </a:path>
              </a:pathLst>
            </a:custGeom>
            <a:gradFill flip="none" rotWithShape="1">
              <a:gsLst>
                <a:gs pos="0">
                  <a:srgbClr val="000080"/>
                </a:gs>
                <a:gs pos="100000">
                  <a:srgbClr val="000059"/>
                </a:gs>
              </a:gsLst>
              <a:lin ang="162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29" name="Shape"/>
            <p:cNvSpPr/>
            <p:nvPr/>
          </p:nvSpPr>
          <p:spPr>
            <a:xfrm>
              <a:off x="9045575" y="1036637"/>
              <a:ext cx="95250" cy="4937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9969"/>
                  </a:moveTo>
                  <a:lnTo>
                    <a:pt x="21600" y="21600"/>
                  </a:lnTo>
                  <a:lnTo>
                    <a:pt x="21600" y="415"/>
                  </a:lnTo>
                  <a:lnTo>
                    <a:pt x="19440" y="0"/>
                  </a:lnTo>
                  <a:lnTo>
                    <a:pt x="0" y="9969"/>
                  </a:lnTo>
                  <a:close/>
                </a:path>
              </a:pathLst>
            </a:custGeom>
            <a:solidFill>
              <a:srgbClr val="000080"/>
            </a:soli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30" name="Shape"/>
            <p:cNvSpPr/>
            <p:nvPr/>
          </p:nvSpPr>
          <p:spPr>
            <a:xfrm>
              <a:off x="3175" y="2541587"/>
              <a:ext cx="9131300" cy="29591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4299"/>
                  </a:moveTo>
                  <a:lnTo>
                    <a:pt x="21600" y="21600"/>
                  </a:lnTo>
                  <a:lnTo>
                    <a:pt x="21600" y="21252"/>
                  </a:lnTo>
                  <a:lnTo>
                    <a:pt x="0" y="0"/>
                  </a:lnTo>
                  <a:lnTo>
                    <a:pt x="0" y="4299"/>
                  </a:lnTo>
                  <a:close/>
                </a:path>
              </a:pathLst>
            </a:custGeom>
            <a:gradFill flip="none" rotWithShape="1">
              <a:gsLst>
                <a:gs pos="0">
                  <a:srgbClr val="000061"/>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31" name="Triangle"/>
            <p:cNvSpPr/>
            <p:nvPr/>
          </p:nvSpPr>
          <p:spPr>
            <a:xfrm>
              <a:off x="9132887" y="5527675"/>
              <a:ext cx="12701" cy="127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0" y="0"/>
                  </a:lnTo>
                  <a:lnTo>
                    <a:pt x="0" y="21600"/>
                  </a:lnTo>
                  <a:lnTo>
                    <a:pt x="21600" y="21600"/>
                  </a:lnTo>
                  <a:close/>
                </a:path>
              </a:pathLst>
            </a:custGeom>
            <a:solidFill>
              <a:srgbClr val="18FF00"/>
            </a:soli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32" name="Shape"/>
            <p:cNvSpPr/>
            <p:nvPr/>
          </p:nvSpPr>
          <p:spPr>
            <a:xfrm>
              <a:off x="3175" y="3416300"/>
              <a:ext cx="9131300" cy="2122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5913"/>
                  </a:moveTo>
                  <a:lnTo>
                    <a:pt x="21600" y="21600"/>
                  </a:lnTo>
                  <a:lnTo>
                    <a:pt x="21600" y="21503"/>
                  </a:lnTo>
                  <a:lnTo>
                    <a:pt x="0" y="0"/>
                  </a:lnTo>
                  <a:lnTo>
                    <a:pt x="0" y="5913"/>
                  </a:lnTo>
                  <a:close/>
                </a:path>
              </a:pathLst>
            </a:custGeom>
            <a:gradFill flip="none" rotWithShape="1">
              <a:gsLst>
                <a:gs pos="0">
                  <a:srgbClr val="00005D"/>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33" name="Shape"/>
            <p:cNvSpPr/>
            <p:nvPr/>
          </p:nvSpPr>
          <p:spPr>
            <a:xfrm>
              <a:off x="3175" y="5043487"/>
              <a:ext cx="9131300" cy="65722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504"/>
                  </a:moveTo>
                  <a:lnTo>
                    <a:pt x="21600" y="21600"/>
                  </a:lnTo>
                  <a:lnTo>
                    <a:pt x="21600" y="20974"/>
                  </a:lnTo>
                  <a:lnTo>
                    <a:pt x="0" y="0"/>
                  </a:lnTo>
                  <a:lnTo>
                    <a:pt x="0" y="2504"/>
                  </a:lnTo>
                  <a:close/>
                </a:path>
              </a:pathLst>
            </a:custGeom>
            <a:gradFill flip="none" rotWithShape="1">
              <a:gsLst>
                <a:gs pos="0">
                  <a:srgbClr val="000081"/>
                </a:gs>
                <a:gs pos="100000">
                  <a:srgbClr val="000099"/>
                </a:gs>
              </a:gsLst>
              <a:lin ang="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34" name="Shape"/>
            <p:cNvSpPr/>
            <p:nvPr/>
          </p:nvSpPr>
          <p:spPr>
            <a:xfrm>
              <a:off x="2058987" y="0"/>
              <a:ext cx="7075488" cy="50434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21600"/>
                  </a:lnTo>
                  <a:lnTo>
                    <a:pt x="21600" y="21437"/>
                  </a:lnTo>
                  <a:lnTo>
                    <a:pt x="607" y="0"/>
                  </a:lnTo>
                  <a:lnTo>
                    <a:pt x="0" y="0"/>
                  </a:lnTo>
                  <a:close/>
                </a:path>
              </a:pathLst>
            </a:custGeom>
            <a:gradFill flip="none" rotWithShape="1">
              <a:gsLst>
                <a:gs pos="0">
                  <a:srgbClr val="00004A"/>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35" name="Shape"/>
            <p:cNvSpPr/>
            <p:nvPr/>
          </p:nvSpPr>
          <p:spPr>
            <a:xfrm>
              <a:off x="5272087" y="0"/>
              <a:ext cx="3862388" cy="41497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21600"/>
                  </a:lnTo>
                  <a:lnTo>
                    <a:pt x="21600" y="21550"/>
                  </a:lnTo>
                  <a:lnTo>
                    <a:pt x="587" y="0"/>
                  </a:lnTo>
                  <a:lnTo>
                    <a:pt x="0" y="0"/>
                  </a:lnTo>
                  <a:close/>
                </a:path>
              </a:pathLst>
            </a:custGeom>
            <a:gradFill flip="none" rotWithShape="1">
              <a:gsLst>
                <a:gs pos="0">
                  <a:srgbClr val="000081"/>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36" name="Shape"/>
            <p:cNvSpPr/>
            <p:nvPr/>
          </p:nvSpPr>
          <p:spPr>
            <a:xfrm>
              <a:off x="6270625" y="0"/>
              <a:ext cx="2863850" cy="39116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820" y="0"/>
                  </a:moveTo>
                  <a:lnTo>
                    <a:pt x="0" y="0"/>
                  </a:lnTo>
                  <a:lnTo>
                    <a:pt x="21600" y="21600"/>
                  </a:lnTo>
                  <a:lnTo>
                    <a:pt x="21600" y="19706"/>
                  </a:lnTo>
                  <a:lnTo>
                    <a:pt x="21528" y="19706"/>
                  </a:lnTo>
                  <a:lnTo>
                    <a:pt x="5820" y="0"/>
                  </a:lnTo>
                  <a:close/>
                </a:path>
              </a:pathLst>
            </a:custGeom>
            <a:gradFill flip="none" rotWithShape="1">
              <a:gsLst>
                <a:gs pos="0">
                  <a:srgbClr val="000080"/>
                </a:gs>
                <a:gs pos="100000">
                  <a:srgbClr val="000064"/>
                </a:gs>
              </a:gsLst>
              <a:lin ang="162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37" name="Shape"/>
            <p:cNvSpPr/>
            <p:nvPr/>
          </p:nvSpPr>
          <p:spPr>
            <a:xfrm>
              <a:off x="7173912" y="0"/>
              <a:ext cx="1960563" cy="329247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21600"/>
                  </a:lnTo>
                  <a:lnTo>
                    <a:pt x="21600" y="21225"/>
                  </a:lnTo>
                  <a:lnTo>
                    <a:pt x="736" y="0"/>
                  </a:lnTo>
                  <a:lnTo>
                    <a:pt x="0" y="0"/>
                  </a:lnTo>
                  <a:close/>
                </a:path>
              </a:pathLst>
            </a:custGeom>
            <a:gradFill flip="none" rotWithShape="1">
              <a:gsLst>
                <a:gs pos="0">
                  <a:srgbClr val="000058"/>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38" name="Shape"/>
            <p:cNvSpPr/>
            <p:nvPr/>
          </p:nvSpPr>
          <p:spPr>
            <a:xfrm>
              <a:off x="7451725" y="0"/>
              <a:ext cx="1682750" cy="30734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1600" y="21600"/>
                  </a:lnTo>
                  <a:lnTo>
                    <a:pt x="21600" y="21533"/>
                  </a:lnTo>
                  <a:lnTo>
                    <a:pt x="1102" y="0"/>
                  </a:lnTo>
                  <a:lnTo>
                    <a:pt x="0" y="0"/>
                  </a:lnTo>
                  <a:close/>
                </a:path>
              </a:pathLst>
            </a:custGeom>
            <a:gradFill flip="none" rotWithShape="1">
              <a:gsLst>
                <a:gs pos="0">
                  <a:srgbClr val="00006F"/>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39" name="Shape"/>
            <p:cNvSpPr/>
            <p:nvPr/>
          </p:nvSpPr>
          <p:spPr>
            <a:xfrm>
              <a:off x="7907337" y="0"/>
              <a:ext cx="1227138" cy="23606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816"/>
                  </a:moveTo>
                  <a:lnTo>
                    <a:pt x="1177" y="0"/>
                  </a:lnTo>
                  <a:lnTo>
                    <a:pt x="0" y="0"/>
                  </a:lnTo>
                  <a:lnTo>
                    <a:pt x="21600" y="21600"/>
                  </a:lnTo>
                  <a:lnTo>
                    <a:pt x="21600" y="20816"/>
                  </a:lnTo>
                  <a:close/>
                </a:path>
              </a:pathLst>
            </a:custGeom>
            <a:gradFill flip="none" rotWithShape="1">
              <a:gsLst>
                <a:gs pos="0">
                  <a:srgbClr val="000078"/>
                </a:gs>
                <a:gs pos="100000">
                  <a:srgbClr val="000099"/>
                </a:gs>
              </a:gsLst>
              <a:lin ang="270000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grpSp>
          <p:nvGrpSpPr>
            <p:cNvPr id="42" name="Group"/>
            <p:cNvGrpSpPr/>
            <p:nvPr/>
          </p:nvGrpSpPr>
          <p:grpSpPr>
            <a:xfrm>
              <a:off x="-1" y="2590800"/>
              <a:ext cx="9140826" cy="2949575"/>
              <a:chOff x="0" y="0"/>
              <a:chExt cx="9140825" cy="2949575"/>
            </a:xfrm>
          </p:grpSpPr>
          <p:sp>
            <p:nvSpPr>
              <p:cNvPr id="40" name="Shape"/>
              <p:cNvSpPr/>
              <p:nvPr/>
            </p:nvSpPr>
            <p:spPr>
              <a:xfrm>
                <a:off x="-1" y="0"/>
                <a:ext cx="5826127" cy="20843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6021"/>
                    </a:lnTo>
                    <a:lnTo>
                      <a:pt x="21458" y="21600"/>
                    </a:lnTo>
                    <a:lnTo>
                      <a:pt x="21529" y="20317"/>
                    </a:lnTo>
                    <a:lnTo>
                      <a:pt x="21600" y="19132"/>
                    </a:lnTo>
                    <a:lnTo>
                      <a:pt x="0" y="0"/>
                    </a:lnTo>
                    <a:close/>
                  </a:path>
                </a:pathLst>
              </a:custGeom>
              <a:gradFill flip="none" rotWithShape="1">
                <a:gsLst>
                  <a:gs pos="0">
                    <a:srgbClr val="00006F"/>
                  </a:gs>
                  <a:gs pos="100000">
                    <a:srgbClr val="000099"/>
                  </a:gs>
                </a:gsLst>
                <a:lin ang="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sp>
            <p:nvSpPr>
              <p:cNvPr id="41" name="Shape"/>
              <p:cNvSpPr/>
              <p:nvPr/>
            </p:nvSpPr>
            <p:spPr>
              <a:xfrm>
                <a:off x="5788025" y="1846262"/>
                <a:ext cx="3352800" cy="110331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0668"/>
                    </a:moveTo>
                    <a:lnTo>
                      <a:pt x="246" y="0"/>
                    </a:lnTo>
                    <a:lnTo>
                      <a:pt x="123" y="2238"/>
                    </a:lnTo>
                    <a:lnTo>
                      <a:pt x="0" y="4662"/>
                    </a:lnTo>
                    <a:lnTo>
                      <a:pt x="21600" y="21600"/>
                    </a:lnTo>
                    <a:lnTo>
                      <a:pt x="21600" y="20668"/>
                    </a:lnTo>
                    <a:close/>
                  </a:path>
                </a:pathLst>
              </a:custGeom>
              <a:gradFill flip="none" rotWithShape="1">
                <a:gsLst>
                  <a:gs pos="0">
                    <a:srgbClr val="000099"/>
                  </a:gs>
                  <a:gs pos="100000">
                    <a:srgbClr val="1717A3"/>
                  </a:gs>
                </a:gsLst>
                <a:lin ang="0" scaled="0"/>
              </a:gradFill>
              <a:ln w="12700" cap="flat">
                <a:noFill/>
                <a:miter lim="400000"/>
              </a:ln>
              <a:effectLst/>
            </p:spPr>
            <p:txBody>
              <a:bodyPr wrap="square" lIns="45719" tIns="45719" rIns="45719" bIns="45719" numCol="1" anchor="t">
                <a:noAutofit/>
              </a:bodyPr>
              <a:lstStyle/>
              <a:p>
                <a:pPr>
                  <a:defRPr>
                    <a:solidFill>
                      <a:srgbClr val="FFFFFF"/>
                    </a:solidFill>
                    <a:latin typeface="Arial"/>
                    <a:ea typeface="Arial"/>
                    <a:cs typeface="Arial"/>
                    <a:sym typeface="Arial"/>
                  </a:defRPr>
                </a:pPr>
              </a:p>
            </p:txBody>
          </p:sp>
        </p:grpSp>
      </p:grpSp>
      <p:sp>
        <p:nvSpPr>
          <p:cNvPr id="44" name="Title Text"/>
          <p:cNvSpPr txBox="1"/>
          <p:nvPr>
            <p:ph type="title"/>
          </p:nvPr>
        </p:nvSpPr>
        <p:spPr>
          <a:xfrm>
            <a:off x="457200" y="277812"/>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45" name="Body Level One…"/>
          <p:cNvSpPr txBox="1"/>
          <p:nvPr>
            <p:ph type="body" idx="1"/>
          </p:nvPr>
        </p:nvSpPr>
        <p:spPr>
          <a:xfrm>
            <a:off x="457200" y="1600200"/>
            <a:ext cx="8229600" cy="4530725"/>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a:buBlip>
                <a:blip r:embed="rId2"/>
              </a:buBlip>
            </a:lvl1pPr>
            <a:lvl3pPr>
              <a:buBlip>
                <a:blip r:embed="rId3"/>
              </a:buBlip>
            </a:lvl3pPr>
            <a:lvl5pPr>
              <a:buBlip>
                <a:blip r:embed="rId2"/>
              </a:buBlip>
            </a:lvl5pPr>
          </a:lstStyle>
          <a:p>
            <a:pPr/>
            <a:r>
              <a:t>Body Level One</a:t>
            </a:r>
          </a:p>
          <a:p>
            <a:pPr lvl="1"/>
            <a:r>
              <a:t>Body Level Two</a:t>
            </a:r>
          </a:p>
          <a:p>
            <a:pPr lvl="2"/>
            <a:r>
              <a:t>Body Level Three</a:t>
            </a:r>
          </a:p>
          <a:p>
            <a:pPr lvl="3"/>
            <a:r>
              <a:t>Body Level Four</a:t>
            </a:r>
          </a:p>
          <a:p>
            <a:pPr lvl="4"/>
            <a:r>
              <a:t>Body Level Five</a:t>
            </a:r>
          </a:p>
        </p:txBody>
      </p:sp>
      <p:sp>
        <p:nvSpPr>
          <p:cNvPr id="46" name="Slide Number"/>
          <p:cNvSpPr txBox="1"/>
          <p:nvPr>
            <p:ph type="sldNum" sz="quarter" idx="2"/>
          </p:nvPr>
        </p:nvSpPr>
        <p:spPr>
          <a:xfrm>
            <a:off x="8413144" y="6436583"/>
            <a:ext cx="273657" cy="264255"/>
          </a:xfrm>
          <a:prstGeom prst="rect">
            <a:avLst/>
          </a:prstGeom>
          <a:ln w="12700">
            <a:miter lim="400000"/>
          </a:ln>
        </p:spPr>
        <p:txBody>
          <a:bodyPr wrap="none" lIns="45719" rIns="45719" anchor="b">
            <a:spAutoFit/>
          </a:bodyPr>
          <a:lstStyle>
            <a:lvl1pPr algn="r">
              <a:defRPr sz="1200">
                <a:solidFill>
                  <a:srgbClr val="FFFFFF"/>
                </a:solidFill>
                <a:effectLst>
                  <a:outerShdw sx="100000" sy="100000" kx="0" ky="0" algn="b" rotWithShape="0" blurRad="12700" dist="25400" dir="2700000">
                    <a:srgbClr val="000000"/>
                  </a:outerShdw>
                </a:effectLst>
                <a:latin typeface="Arial"/>
                <a:ea typeface="Arial"/>
                <a:cs typeface="Arial"/>
                <a:sym typeface="Arial"/>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Arial"/>
          <a:ea typeface="Arial"/>
          <a:cs typeface="Arial"/>
          <a:sym typeface="Arial"/>
        </a:defRPr>
      </a:lvl5pPr>
      <a:lvl6pPr marL="0" marR="0" indent="457200" algn="ctr" defTabSz="914400" rtl="0" latinLnBrk="0">
        <a:lnSpc>
          <a:spcPct val="100000"/>
        </a:lnSpc>
        <a:spcBef>
          <a:spcPts val="0"/>
        </a:spcBef>
        <a:spcAft>
          <a:spcPts val="0"/>
        </a:spcAft>
        <a:buClrTx/>
        <a:buSzTx/>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Arial"/>
          <a:ea typeface="Arial"/>
          <a:cs typeface="Arial"/>
          <a:sym typeface="Arial"/>
        </a:defRPr>
      </a:lvl6pPr>
      <a:lvl7pPr marL="0" marR="0" indent="914400" algn="ctr" defTabSz="914400" rtl="0" latinLnBrk="0">
        <a:lnSpc>
          <a:spcPct val="100000"/>
        </a:lnSpc>
        <a:spcBef>
          <a:spcPts val="0"/>
        </a:spcBef>
        <a:spcAft>
          <a:spcPts val="0"/>
        </a:spcAft>
        <a:buClrTx/>
        <a:buSzTx/>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Arial"/>
          <a:ea typeface="Arial"/>
          <a:cs typeface="Arial"/>
          <a:sym typeface="Arial"/>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Arial"/>
          <a:ea typeface="Arial"/>
          <a:cs typeface="Arial"/>
          <a:sym typeface="Arial"/>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Arial"/>
          <a:ea typeface="Arial"/>
          <a:cs typeface="Arial"/>
          <a:sym typeface="Arial"/>
        </a:defRPr>
      </a:lvl9pPr>
    </p:titleStyle>
    <p:bodyStyle>
      <a:lvl1pPr marL="342900" marR="0" indent="-342900" algn="l" defTabSz="914400" rtl="0" latinLnBrk="0">
        <a:lnSpc>
          <a:spcPct val="100000"/>
        </a:lnSpc>
        <a:spcBef>
          <a:spcPts val="700"/>
        </a:spcBef>
        <a:spcAft>
          <a:spcPts val="0"/>
        </a:spcAft>
        <a:buClrTx/>
        <a:buSzPct val="90000"/>
        <a:buFontTx/>
        <a:buBlip>
          <a:blip r:embed="rId2"/>
        </a:buBlip>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Times New Roman"/>
          <a:ea typeface="Times New Roman"/>
          <a:cs typeface="Times New Roman"/>
          <a:sym typeface="Times New Roman"/>
        </a:defRPr>
      </a:lvl1pPr>
      <a:lvl2pPr marL="783771" marR="0" indent="-326571" algn="l" defTabSz="914400" rtl="0" latinLnBrk="0">
        <a:lnSpc>
          <a:spcPct val="100000"/>
        </a:lnSpc>
        <a:spcBef>
          <a:spcPts val="700"/>
        </a:spcBef>
        <a:spcAft>
          <a:spcPts val="0"/>
        </a:spcAft>
        <a:buClrTx/>
        <a:buSzPct val="100000"/>
        <a:buFontTx/>
        <a:buChar char="–"/>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Times New Roman"/>
          <a:ea typeface="Times New Roman"/>
          <a:cs typeface="Times New Roman"/>
          <a:sym typeface="Times New Roman"/>
        </a:defRPr>
      </a:lvl2pPr>
      <a:lvl3pPr marL="1219200" marR="0" indent="-304800" algn="l" defTabSz="914400" rtl="0" latinLnBrk="0">
        <a:lnSpc>
          <a:spcPct val="100000"/>
        </a:lnSpc>
        <a:spcBef>
          <a:spcPts val="700"/>
        </a:spcBef>
        <a:spcAft>
          <a:spcPts val="0"/>
        </a:spcAft>
        <a:buClrTx/>
        <a:buSzPct val="90000"/>
        <a:buFontTx/>
        <a:buBlip>
          <a:blip r:embed="rId3"/>
        </a:buBlip>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Times New Roman"/>
          <a:ea typeface="Times New Roman"/>
          <a:cs typeface="Times New Roman"/>
          <a:sym typeface="Times New Roman"/>
        </a:defRPr>
      </a:lvl3pPr>
      <a:lvl4pPr marL="1737360" marR="0" indent="-365760" algn="l" defTabSz="914400" rtl="0" latinLnBrk="0">
        <a:lnSpc>
          <a:spcPct val="100000"/>
        </a:lnSpc>
        <a:spcBef>
          <a:spcPts val="700"/>
        </a:spcBef>
        <a:spcAft>
          <a:spcPts val="0"/>
        </a:spcAft>
        <a:buClrTx/>
        <a:buSzPct val="100000"/>
        <a:buFontTx/>
        <a:buChar char="–"/>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Times New Roman"/>
          <a:ea typeface="Times New Roman"/>
          <a:cs typeface="Times New Roman"/>
          <a:sym typeface="Times New Roman"/>
        </a:defRPr>
      </a:lvl4pPr>
      <a:lvl5pPr marL="2235200" marR="0" indent="-406400" algn="l" defTabSz="914400" rtl="0" latinLnBrk="0">
        <a:lnSpc>
          <a:spcPct val="100000"/>
        </a:lnSpc>
        <a:spcBef>
          <a:spcPts val="700"/>
        </a:spcBef>
        <a:spcAft>
          <a:spcPts val="0"/>
        </a:spcAft>
        <a:buClrTx/>
        <a:buSzPct val="90000"/>
        <a:buFontTx/>
        <a:buBlip>
          <a:blip r:embed="rId2"/>
        </a:buBlip>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Times New Roman"/>
          <a:ea typeface="Times New Roman"/>
          <a:cs typeface="Times New Roman"/>
          <a:sym typeface="Times New Roman"/>
        </a:defRPr>
      </a:lvl5pPr>
      <a:lvl6pPr marL="2692400" marR="0" indent="-406400" algn="l" defTabSz="914400" rtl="0" latinLnBrk="0">
        <a:lnSpc>
          <a:spcPct val="100000"/>
        </a:lnSpc>
        <a:spcBef>
          <a:spcPts val="700"/>
        </a:spcBef>
        <a:spcAft>
          <a:spcPts val="0"/>
        </a:spcAft>
        <a:buClrTx/>
        <a:buSzPct val="90000"/>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Times New Roman"/>
          <a:ea typeface="Times New Roman"/>
          <a:cs typeface="Times New Roman"/>
          <a:sym typeface="Times New Roman"/>
        </a:defRPr>
      </a:lvl6pPr>
      <a:lvl7pPr marL="3149600" marR="0" indent="-406400" algn="l" defTabSz="914400" rtl="0" latinLnBrk="0">
        <a:lnSpc>
          <a:spcPct val="100000"/>
        </a:lnSpc>
        <a:spcBef>
          <a:spcPts val="700"/>
        </a:spcBef>
        <a:spcAft>
          <a:spcPts val="0"/>
        </a:spcAft>
        <a:buClrTx/>
        <a:buSzPct val="90000"/>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Times New Roman"/>
          <a:ea typeface="Times New Roman"/>
          <a:cs typeface="Times New Roman"/>
          <a:sym typeface="Times New Roman"/>
        </a:defRPr>
      </a:lvl7pPr>
      <a:lvl8pPr marL="3606800" marR="0" indent="-406400" algn="l" defTabSz="914400" rtl="0" latinLnBrk="0">
        <a:lnSpc>
          <a:spcPct val="100000"/>
        </a:lnSpc>
        <a:spcBef>
          <a:spcPts val="700"/>
        </a:spcBef>
        <a:spcAft>
          <a:spcPts val="0"/>
        </a:spcAft>
        <a:buClrTx/>
        <a:buSzPct val="90000"/>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Times New Roman"/>
          <a:ea typeface="Times New Roman"/>
          <a:cs typeface="Times New Roman"/>
          <a:sym typeface="Times New Roman"/>
        </a:defRPr>
      </a:lvl8pPr>
      <a:lvl9pPr marL="4064000" marR="0" indent="-406400" algn="l" defTabSz="914400" rtl="0" latinLnBrk="0">
        <a:lnSpc>
          <a:spcPct val="100000"/>
        </a:lnSpc>
        <a:spcBef>
          <a:spcPts val="700"/>
        </a:spcBef>
        <a:spcAft>
          <a:spcPts val="0"/>
        </a:spcAft>
        <a:buClrTx/>
        <a:buSzPct val="90000"/>
        <a:buFontTx/>
        <a:buNone/>
        <a:tabLst/>
        <a:defRPr b="0" baseline="0" cap="none" i="0" spc="0" strike="noStrike" sz="3200" u="none">
          <a:solidFill>
            <a:srgbClr val="FFFFFF"/>
          </a:solidFill>
          <a:effectLst>
            <a:outerShdw sx="100000" sy="100000" kx="0" ky="0" algn="b" rotWithShape="0" blurRad="12700" dist="25400" dir="2700000">
              <a:srgbClr val="000000"/>
            </a:outerShdw>
          </a:effectLst>
          <a:uFillTx/>
          <a:latin typeface="Times New Roman"/>
          <a:ea typeface="Times New Roman"/>
          <a:cs typeface="Times New Roman"/>
          <a:sym typeface="Times New Roman"/>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effectLst>
            <a:outerShdw sx="100000" sy="100000" kx="0" ky="0" algn="b" rotWithShape="0" blurRad="12700" dist="25400" dir="2700000">
              <a:srgbClr val="000000"/>
            </a:outerShdw>
          </a:effectLst>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0" name="What do doctors learn about drug action, and more specifically, about adverse drug reactions, at medical school ?"/>
          <p:cNvSpPr txBox="1"/>
          <p:nvPr>
            <p:ph type="ctrTitle"/>
          </p:nvPr>
        </p:nvSpPr>
        <p:spPr>
          <a:xfrm>
            <a:off x="684212" y="908049"/>
            <a:ext cx="7772401" cy="2403477"/>
          </a:xfrm>
          <a:prstGeom prst="rect">
            <a:avLst/>
          </a:prstGeom>
        </p:spPr>
        <p:txBody>
          <a:bodyPr/>
          <a:lstStyle>
            <a:lvl1pPr>
              <a:defRPr sz="3200"/>
            </a:lvl1pPr>
          </a:lstStyle>
          <a:p>
            <a:pPr/>
            <a:r>
              <a:t>What do doctors learn about drug action, and more specifically, about adverse drug reactions, at medical school ?</a:t>
            </a:r>
          </a:p>
        </p:txBody>
      </p:sp>
      <p:sp>
        <p:nvSpPr>
          <p:cNvPr id="81" name="Dr John Halliday BSc PhD…"/>
          <p:cNvSpPr txBox="1"/>
          <p:nvPr>
            <p:ph type="subTitle" sz="half" idx="1"/>
          </p:nvPr>
        </p:nvSpPr>
        <p:spPr>
          <a:xfrm>
            <a:off x="539750" y="3886200"/>
            <a:ext cx="8135938" cy="2063750"/>
          </a:xfrm>
          <a:prstGeom prst="rect">
            <a:avLst/>
          </a:prstGeom>
        </p:spPr>
        <p:txBody>
          <a:bodyPr/>
          <a:lstStyle/>
          <a:p>
            <a:pPr>
              <a:spcBef>
                <a:spcPts val="600"/>
              </a:spcBef>
              <a:defRPr i="1" sz="2800"/>
            </a:pPr>
            <a:r>
              <a:t>Dr John Halliday BSc PhD</a:t>
            </a:r>
          </a:p>
          <a:p>
            <a:pPr>
              <a:spcBef>
                <a:spcPts val="600"/>
              </a:spcBef>
              <a:defRPr i="1" sz="2800"/>
            </a:pPr>
            <a:r>
              <a:t>Senior Lecturer</a:t>
            </a:r>
          </a:p>
          <a:p>
            <a:pPr>
              <a:spcBef>
                <a:spcPts val="600"/>
              </a:spcBef>
              <a:defRPr i="1" sz="2800"/>
            </a:pPr>
            <a:r>
              <a:t>Guy’s, King’s &amp; St Thomas’ School of Medicine</a:t>
            </a:r>
          </a:p>
          <a:p>
            <a:pPr>
              <a:spcBef>
                <a:spcPts val="600"/>
              </a:spcBef>
              <a:defRPr i="1" sz="2800"/>
            </a:pPr>
            <a:r>
              <a:t>King’s College London</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7" name="How can the situation be improved ? (I) – encourage the teaching of clinical pharmacology in medical schools"/>
          <p:cNvSpPr txBox="1"/>
          <p:nvPr>
            <p:ph type="title"/>
          </p:nvPr>
        </p:nvSpPr>
        <p:spPr>
          <a:xfrm>
            <a:off x="179387" y="274637"/>
            <a:ext cx="8713788" cy="1498601"/>
          </a:xfrm>
          <a:prstGeom prst="rect">
            <a:avLst/>
          </a:prstGeom>
        </p:spPr>
        <p:txBody>
          <a:bodyPr/>
          <a:lstStyle/>
          <a:p>
            <a:pPr/>
            <a:r>
              <a:t>How can the situation be improved ? (I) – encourage the teaching of clinical pharmacology in medical schools</a:t>
            </a:r>
          </a:p>
        </p:txBody>
      </p:sp>
      <p:sp>
        <p:nvSpPr>
          <p:cNvPr id="108" name="Enable resources for the appointment of more clinical pharmacologists and specialist consultants who take an active interest in the problem of ADRs…"/>
          <p:cNvSpPr txBox="1"/>
          <p:nvPr>
            <p:ph type="body" idx="1"/>
          </p:nvPr>
        </p:nvSpPr>
        <p:spPr>
          <a:xfrm>
            <a:off x="323850" y="1916112"/>
            <a:ext cx="8640763" cy="4752976"/>
          </a:xfrm>
          <a:prstGeom prst="rect">
            <a:avLst/>
          </a:prstGeom>
        </p:spPr>
        <p:txBody>
          <a:bodyPr/>
          <a:lstStyle/>
          <a:p>
            <a:pPr>
              <a:lnSpc>
                <a:spcPct val="80000"/>
              </a:lnSpc>
              <a:spcBef>
                <a:spcPts val="500"/>
              </a:spcBef>
              <a:buBlip>
                <a:blip r:embed="rId2"/>
              </a:buBlip>
              <a:defRPr sz="2400"/>
            </a:pPr>
            <a:r>
              <a:t>Enable resources for the appointment of more clinical pharmacologists and specialist consultants who take an active interest in the problem of ADRs</a:t>
            </a:r>
          </a:p>
          <a:p>
            <a:pPr>
              <a:lnSpc>
                <a:spcPct val="80000"/>
              </a:lnSpc>
              <a:spcBef>
                <a:spcPts val="500"/>
              </a:spcBef>
              <a:buBlip>
                <a:blip r:embed="rId2"/>
              </a:buBlip>
              <a:defRPr sz="2400"/>
            </a:pPr>
            <a:r>
              <a:t>Devote adequate curriculum time to teaching about drugs and their effective and safe use</a:t>
            </a:r>
          </a:p>
          <a:p>
            <a:pPr>
              <a:lnSpc>
                <a:spcPct val="80000"/>
              </a:lnSpc>
              <a:spcBef>
                <a:spcPts val="500"/>
              </a:spcBef>
              <a:buBlip>
                <a:blip r:embed="rId2"/>
              </a:buBlip>
              <a:defRPr sz="2400"/>
            </a:pPr>
            <a:r>
              <a:t>Devote adequate time to generic issues about ADRs, the use of the appropriate reporting schemes [e.g. the Yellow Card Scheme], and cover important examples of classic ADR situations</a:t>
            </a:r>
          </a:p>
          <a:p>
            <a:pPr>
              <a:lnSpc>
                <a:spcPct val="80000"/>
              </a:lnSpc>
              <a:spcBef>
                <a:spcPts val="500"/>
              </a:spcBef>
              <a:buBlip>
                <a:blip r:embed="rId2"/>
              </a:buBlip>
              <a:defRPr sz="2400"/>
            </a:pPr>
            <a:r>
              <a:t>Follow up these two requirements with appropriate assessment in these areas</a:t>
            </a:r>
          </a:p>
          <a:p>
            <a:pPr>
              <a:lnSpc>
                <a:spcPct val="80000"/>
              </a:lnSpc>
              <a:spcBef>
                <a:spcPts val="500"/>
              </a:spcBef>
              <a:buBlip>
                <a:blip r:embed="rId2"/>
              </a:buBlip>
              <a:defRPr sz="2400"/>
            </a:pPr>
            <a:r>
              <a:t>Encourage students to be sceptical about the benefits of new drugs until they are fully exposed and of proven benefit, and with no greater potential for harm than established drugs [NICE guidelines; black triangle drugs; etc]</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0" name="How can the situation be improved ? (II) – encourage a more integrated approach"/>
          <p:cNvSpPr txBox="1"/>
          <p:nvPr>
            <p:ph type="title"/>
          </p:nvPr>
        </p:nvSpPr>
        <p:spPr>
          <a:xfrm>
            <a:off x="250825" y="0"/>
            <a:ext cx="8642350" cy="981075"/>
          </a:xfrm>
          <a:prstGeom prst="rect">
            <a:avLst/>
          </a:prstGeom>
        </p:spPr>
        <p:txBody>
          <a:bodyPr/>
          <a:lstStyle>
            <a:lvl1pPr>
              <a:defRPr sz="2800"/>
            </a:lvl1pPr>
          </a:lstStyle>
          <a:p>
            <a:pPr/>
            <a:r>
              <a:t>How can the situation be improved ? (II) – encourage a more integrated approach</a:t>
            </a:r>
          </a:p>
        </p:txBody>
      </p:sp>
      <p:sp>
        <p:nvSpPr>
          <p:cNvPr id="111" name="The more experienced and skilful a clinician, the better they should be at avoiding, recognising and treating ADRs – continue learning opportunities for doctors in practice…"/>
          <p:cNvSpPr txBox="1"/>
          <p:nvPr>
            <p:ph type="body" idx="1"/>
          </p:nvPr>
        </p:nvSpPr>
        <p:spPr>
          <a:xfrm>
            <a:off x="179387" y="1196975"/>
            <a:ext cx="8713788" cy="5327650"/>
          </a:xfrm>
          <a:prstGeom prst="rect">
            <a:avLst/>
          </a:prstGeom>
        </p:spPr>
        <p:txBody>
          <a:bodyPr/>
          <a:lstStyle/>
          <a:p>
            <a:pPr>
              <a:lnSpc>
                <a:spcPct val="80000"/>
              </a:lnSpc>
              <a:spcBef>
                <a:spcPts val="1100"/>
              </a:spcBef>
              <a:buBlip>
                <a:blip r:embed="rId2"/>
              </a:buBlip>
              <a:defRPr sz="2400"/>
            </a:pPr>
            <a:r>
              <a:t>The more experienced and skilful a clinician, the better they should be at avoiding, recognising and treating ADRs – continue learning opportunities for doctors in practice</a:t>
            </a:r>
          </a:p>
          <a:p>
            <a:pPr>
              <a:lnSpc>
                <a:spcPct val="80000"/>
              </a:lnSpc>
              <a:spcBef>
                <a:spcPts val="1100"/>
              </a:spcBef>
              <a:buBlip>
                <a:blip r:embed="rId2"/>
              </a:buBlip>
              <a:defRPr sz="2400"/>
            </a:pPr>
            <a:r>
              <a:t>One of the problems is that ADRs are no respecters of medical specialties – very complex ADRs [perhaps requiring specialist attention to recognise let alone treat] can arise as readily in primary care as in specialist units – all prescribing doctors have to be aware and responsible</a:t>
            </a:r>
            <a:endParaRPr sz="2000"/>
          </a:p>
          <a:p>
            <a:pPr>
              <a:lnSpc>
                <a:spcPct val="80000"/>
              </a:lnSpc>
              <a:spcBef>
                <a:spcPts val="1100"/>
              </a:spcBef>
              <a:buBlip>
                <a:blip r:embed="rId2"/>
              </a:buBlip>
              <a:defRPr sz="2400"/>
            </a:pPr>
            <a:r>
              <a:t>If appropriate, educate/involve the patient and their carers in monitoring their response to the treatment – after all it is the patient who is at risk and he/she should be an informed patient</a:t>
            </a:r>
          </a:p>
          <a:p>
            <a:pPr>
              <a:lnSpc>
                <a:spcPct val="80000"/>
              </a:lnSpc>
              <a:spcBef>
                <a:spcPts val="1100"/>
              </a:spcBef>
              <a:buBlip>
                <a:blip r:embed="rId2"/>
              </a:buBlip>
              <a:defRPr sz="2400"/>
            </a:pPr>
            <a:r>
              <a:t>Have an online mechanism for patients to report suspicions of an ADR, and perhaps to obtain advice</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3" name="Point 16. Graduates must know about and understand the principles of treatment including the following.…"/>
          <p:cNvSpPr txBox="1"/>
          <p:nvPr/>
        </p:nvSpPr>
        <p:spPr>
          <a:xfrm>
            <a:off x="323850" y="1773237"/>
            <a:ext cx="8640763" cy="379543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609600" indent="-609600">
              <a:lnSpc>
                <a:spcPct val="90000"/>
              </a:lnSpc>
              <a:spcBef>
                <a:spcPts val="1400"/>
              </a:spcBef>
              <a:buSzPct val="90000"/>
              <a:buBlip>
                <a:blip r:embed="rId2"/>
              </a:buBlip>
              <a:defRPr b="1" sz="2400">
                <a:solidFill>
                  <a:srgbClr val="FFFFFF"/>
                </a:solidFill>
                <a:effectLst>
                  <a:outerShdw sx="100000" sy="100000" kx="0" ky="0" algn="b" rotWithShape="0" blurRad="12700" dist="25400" dir="2700000">
                    <a:srgbClr val="000000"/>
                  </a:outerShdw>
                </a:effectLst>
              </a:defRPr>
            </a:pPr>
            <a:r>
              <a:t>Point 16. </a:t>
            </a:r>
            <a:r>
              <a:rPr b="0"/>
              <a:t>Graduates must know about and understand the principles of treatment including the following.</a:t>
            </a:r>
            <a:r>
              <a:t> </a:t>
            </a:r>
          </a:p>
          <a:p>
            <a:pPr lvl="1" marL="990600" indent="-533400">
              <a:lnSpc>
                <a:spcPct val="90000"/>
              </a:lnSpc>
              <a:spcBef>
                <a:spcPts val="1200"/>
              </a:spcBef>
              <a:buSzPct val="100000"/>
              <a:buChar char="–"/>
              <a:defRPr sz="2000">
                <a:solidFill>
                  <a:srgbClr val="FFFFFF"/>
                </a:solidFill>
                <a:effectLst>
                  <a:outerShdw sx="100000" sy="100000" kx="0" ky="0" algn="b" rotWithShape="0" blurRad="12700" dist="25400" dir="2700000">
                    <a:srgbClr val="000000"/>
                  </a:outerShdw>
                </a:effectLst>
              </a:defRPr>
            </a:pPr>
            <a:r>
              <a:t>(c) The effective and safe use of medicines as a basis for prescribing, including side effects, harmful interactions, antibiotic resistance and genetic indicators of the appropriateness of drugs.</a:t>
            </a:r>
          </a:p>
          <a:p>
            <a:pPr marL="609600" indent="-609600">
              <a:lnSpc>
                <a:spcPct val="90000"/>
              </a:lnSpc>
              <a:spcBef>
                <a:spcPts val="1400"/>
              </a:spcBef>
              <a:buSzPct val="90000"/>
              <a:buBlip>
                <a:blip r:embed="rId2"/>
              </a:buBlip>
              <a:defRPr b="1" sz="2400">
                <a:solidFill>
                  <a:srgbClr val="FFFFFF"/>
                </a:solidFill>
                <a:effectLst>
                  <a:outerShdw sx="100000" sy="100000" kx="0" ky="0" algn="b" rotWithShape="0" blurRad="12700" dist="25400" dir="2700000">
                    <a:srgbClr val="000000"/>
                  </a:outerShdw>
                </a:effectLst>
              </a:defRPr>
            </a:pPr>
            <a:r>
              <a:t>Point 19.</a:t>
            </a:r>
            <a:r>
              <a:rPr b="0"/>
              <a:t> Graduates must be able to do the following safely and effectively.</a:t>
            </a:r>
          </a:p>
          <a:p>
            <a:pPr lvl="1" marL="990600" indent="-533400">
              <a:lnSpc>
                <a:spcPct val="90000"/>
              </a:lnSpc>
              <a:buSzPct val="100000"/>
              <a:buChar char="•"/>
              <a:defRPr sz="2000">
                <a:solidFill>
                  <a:srgbClr val="FFFFFF"/>
                </a:solidFill>
                <a:effectLst>
                  <a:outerShdw sx="100000" sy="100000" kx="0" ky="0" algn="b" rotWithShape="0" blurRad="12700" dist="25400" dir="2700000">
                    <a:srgbClr val="000000"/>
                  </a:outerShdw>
                </a:effectLst>
              </a:defRPr>
            </a:pPr>
            <a:r>
              <a:t>Interpret the findings from the history, the physical examination, and the mental-state examination.</a:t>
            </a:r>
          </a:p>
          <a:p>
            <a:pPr lvl="1" marL="990600" indent="-533400">
              <a:lnSpc>
                <a:spcPct val="90000"/>
              </a:lnSpc>
              <a:buSzPct val="100000"/>
              <a:buChar char="•"/>
              <a:defRPr sz="2000">
                <a:solidFill>
                  <a:srgbClr val="FFFFFF"/>
                </a:solidFill>
                <a:effectLst>
                  <a:outerShdw sx="100000" sy="100000" kx="0" ky="0" algn="b" rotWithShape="0" blurRad="12700" dist="25400" dir="2700000">
                    <a:srgbClr val="000000"/>
                  </a:outerShdw>
                </a:effectLst>
              </a:defRPr>
            </a:pPr>
            <a:r>
              <a:t>Make clinical decisions based on the evidence they have gathered.</a:t>
            </a:r>
          </a:p>
          <a:p>
            <a:pPr lvl="1" marL="990600" indent="-533400">
              <a:lnSpc>
                <a:spcPct val="90000"/>
              </a:lnSpc>
              <a:buSzPct val="100000"/>
              <a:buChar char="•"/>
              <a:defRPr sz="2000">
                <a:solidFill>
                  <a:srgbClr val="FFFFFF"/>
                </a:solidFill>
                <a:effectLst>
                  <a:outerShdw sx="100000" sy="100000" kx="0" ky="0" algn="b" rotWithShape="0" blurRad="12700" dist="25400" dir="2700000">
                    <a:srgbClr val="000000"/>
                  </a:outerShdw>
                </a:effectLst>
              </a:defRPr>
            </a:pPr>
            <a:r>
              <a:t>Assess a patient's problems and form plans to investigate and manage these, involving patients in the planning process.</a:t>
            </a:r>
          </a:p>
        </p:txBody>
      </p:sp>
      <p:sp>
        <p:nvSpPr>
          <p:cNvPr id="114" name="General Medical Council - Guidelines on Medical Education - Tomorrows Doctors (2003)"/>
          <p:cNvSpPr txBox="1"/>
          <p:nvPr/>
        </p:nvSpPr>
        <p:spPr>
          <a:xfrm>
            <a:off x="250825" y="41096"/>
            <a:ext cx="8642350" cy="1487846"/>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lgn="ctr">
              <a:defRPr sz="3200">
                <a:solidFill>
                  <a:srgbClr val="FFFFFF"/>
                </a:solidFill>
                <a:effectLst>
                  <a:outerShdw sx="100000" sy="100000" kx="0" ky="0" algn="b" rotWithShape="0" blurRad="12700" dist="25400" dir="2700000">
                    <a:srgbClr val="000000"/>
                  </a:outerShdw>
                </a:effectLst>
                <a:latin typeface="Arial"/>
                <a:ea typeface="Arial"/>
                <a:cs typeface="Arial"/>
                <a:sym typeface="Arial"/>
              </a:defRPr>
            </a:pPr>
            <a:r>
              <a:t>General Medical Council - Guidelines on Medical Education</a:t>
            </a:r>
            <a:br/>
            <a:r>
              <a:t>- Tomorrows Doctors (2003)</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3" name="General Medical Council - Guidelines on Medical Education - Tomorrows Doctors (2003)"/>
          <p:cNvSpPr txBox="1"/>
          <p:nvPr>
            <p:ph type="title"/>
          </p:nvPr>
        </p:nvSpPr>
        <p:spPr>
          <a:xfrm>
            <a:off x="457200" y="274637"/>
            <a:ext cx="8229600" cy="1354138"/>
          </a:xfrm>
          <a:prstGeom prst="rect">
            <a:avLst/>
          </a:prstGeom>
        </p:spPr>
        <p:txBody>
          <a:bodyPr/>
          <a:lstStyle/>
          <a:p>
            <a:pPr defTabSz="832104">
              <a:defRPr sz="2912">
                <a:effectLst>
                  <a:outerShdw sx="100000" sy="100000" kx="0" ky="0" algn="b" rotWithShape="0" blurRad="11557" dist="23114" dir="2700000">
                    <a:srgbClr val="000000"/>
                  </a:outerShdw>
                </a:effectLst>
              </a:defRPr>
            </a:pPr>
            <a:r>
              <a:t>General Medical Council - Guidelines on Medical Education</a:t>
            </a:r>
            <a:br/>
            <a:r>
              <a:t>- Tomorrows Doctors (2003)</a:t>
            </a:r>
          </a:p>
        </p:txBody>
      </p:sp>
      <p:sp>
        <p:nvSpPr>
          <p:cNvPr id="84" name="Point 16. - Graduates must know about and understand the principles of treatment including the following.…"/>
          <p:cNvSpPr txBox="1"/>
          <p:nvPr>
            <p:ph type="body" idx="1"/>
          </p:nvPr>
        </p:nvSpPr>
        <p:spPr>
          <a:xfrm>
            <a:off x="468312" y="1989137"/>
            <a:ext cx="8229601" cy="4525963"/>
          </a:xfrm>
          <a:prstGeom prst="rect">
            <a:avLst/>
          </a:prstGeom>
        </p:spPr>
        <p:txBody>
          <a:bodyPr/>
          <a:lstStyle/>
          <a:p>
            <a:pPr marL="609600" indent="-609600">
              <a:spcBef>
                <a:spcPts val="600"/>
              </a:spcBef>
              <a:buBlip>
                <a:blip r:embed="rId2"/>
              </a:buBlip>
              <a:defRPr b="1" sz="2800"/>
            </a:pPr>
            <a:r>
              <a:t>Point 16</a:t>
            </a:r>
            <a:r>
              <a:rPr b="0"/>
              <a:t>. - Graduates must know about and understand the principles of treatment including the following.</a:t>
            </a:r>
          </a:p>
          <a:p>
            <a:pPr lvl="1" marL="990600" indent="-533400">
              <a:spcBef>
                <a:spcPts val="1700"/>
              </a:spcBef>
              <a:buChar char="•"/>
              <a:defRPr sz="2400"/>
            </a:pPr>
            <a:r>
              <a:t>How to take account of patients' own views and beliefs when suggesting treatment options.</a:t>
            </a:r>
          </a:p>
          <a:p>
            <a:pPr lvl="1" marL="990600" indent="-533400">
              <a:spcBef>
                <a:spcPts val="1700"/>
              </a:spcBef>
              <a:buChar char="•"/>
              <a:defRPr sz="2400"/>
            </a:pPr>
            <a:r>
              <a:t>The effective and safe use of medicines as a basis for prescribing, including side effects, harmful interactions, antibiotic resistance and genetic indicators of the appropriateness of drugs.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6" name="Point 19. Graduates must be able to do the following safely and effectively.…"/>
          <p:cNvSpPr txBox="1"/>
          <p:nvPr>
            <p:ph type="body" idx="1"/>
          </p:nvPr>
        </p:nvSpPr>
        <p:spPr>
          <a:xfrm>
            <a:off x="468312" y="2133600"/>
            <a:ext cx="8229601" cy="4525963"/>
          </a:xfrm>
          <a:prstGeom prst="rect">
            <a:avLst/>
          </a:prstGeom>
        </p:spPr>
        <p:txBody>
          <a:bodyPr/>
          <a:lstStyle/>
          <a:p>
            <a:pPr marL="609600" indent="-609600">
              <a:spcBef>
                <a:spcPts val="600"/>
              </a:spcBef>
              <a:buBlip>
                <a:blip r:embed="rId2"/>
              </a:buBlip>
              <a:defRPr b="1" sz="2800"/>
            </a:pPr>
            <a:r>
              <a:t>Point 19.</a:t>
            </a:r>
            <a:r>
              <a:rPr b="0"/>
              <a:t> Graduates must be able to do the following safely and effectively.</a:t>
            </a:r>
          </a:p>
          <a:p>
            <a:pPr lvl="1" marL="990600" indent="-533400">
              <a:spcBef>
                <a:spcPts val="0"/>
              </a:spcBef>
              <a:buChar char="•"/>
              <a:defRPr sz="2400"/>
            </a:pPr>
            <a:r>
              <a:t>Perform a full physical examination, and a mental-state examination.</a:t>
            </a:r>
          </a:p>
          <a:p>
            <a:pPr lvl="1" marL="990600" indent="-533400">
              <a:spcBef>
                <a:spcPts val="0"/>
              </a:spcBef>
              <a:buChar char="•"/>
              <a:defRPr sz="2400"/>
            </a:pPr>
            <a:r>
              <a:t>Interpret the findings from the history, the physical examination, and the mental-state examination.</a:t>
            </a:r>
          </a:p>
          <a:p>
            <a:pPr lvl="1" marL="990600" indent="-533400">
              <a:spcBef>
                <a:spcPts val="0"/>
              </a:spcBef>
              <a:buChar char="•"/>
              <a:defRPr sz="2400"/>
            </a:pPr>
            <a:r>
              <a:t>Make clinical decisions based on the evidence they have gathered.</a:t>
            </a:r>
          </a:p>
          <a:p>
            <a:pPr lvl="1" marL="990600" indent="-533400">
              <a:spcBef>
                <a:spcPts val="0"/>
              </a:spcBef>
              <a:buChar char="•"/>
              <a:defRPr b="1" sz="2400"/>
            </a:pPr>
            <a:r>
              <a:t>Assess a patient's problems and form plans to investigate and manage these, involving patients in the planning process.</a:t>
            </a:r>
          </a:p>
        </p:txBody>
      </p:sp>
      <p:sp>
        <p:nvSpPr>
          <p:cNvPr id="87" name="General Medical Council - Guidelines on Medical Education - Tomorrows Doctors (2003)"/>
          <p:cNvSpPr txBox="1"/>
          <p:nvPr>
            <p:ph type="title"/>
          </p:nvPr>
        </p:nvSpPr>
        <p:spPr>
          <a:xfrm>
            <a:off x="250825" y="274637"/>
            <a:ext cx="8642350" cy="1570038"/>
          </a:xfrm>
          <a:prstGeom prst="rect">
            <a:avLst/>
          </a:prstGeom>
        </p:spPr>
        <p:txBody>
          <a:bodyPr/>
          <a:lstStyle/>
          <a:p>
            <a:pPr/>
            <a:r>
              <a:t>General Medical Council - Guidelines on Medical Education</a:t>
            </a:r>
            <a:br/>
            <a:r>
              <a:t>- Tomorrows Doctors (2003)</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9" name="The New Doctor: Recommendations on General Clinical Training (GMC) April 1997"/>
          <p:cNvSpPr txBox="1"/>
          <p:nvPr>
            <p:ph type="title"/>
          </p:nvPr>
        </p:nvSpPr>
        <p:spPr>
          <a:xfrm>
            <a:off x="457200" y="274637"/>
            <a:ext cx="8229600" cy="1498601"/>
          </a:xfrm>
          <a:prstGeom prst="rect">
            <a:avLst/>
          </a:prstGeom>
        </p:spPr>
        <p:txBody>
          <a:bodyPr/>
          <a:lstStyle/>
          <a:p>
            <a:pPr>
              <a:defRPr b="1" i="1"/>
            </a:pPr>
            <a:r>
              <a:t>The New Doctor</a:t>
            </a:r>
            <a:r>
              <a:rPr b="0" i="0"/>
              <a:t>: Recommendations on General Clinical Training (GMC) April 1997</a:t>
            </a:r>
          </a:p>
        </p:txBody>
      </p:sp>
      <p:sp>
        <p:nvSpPr>
          <p:cNvPr id="90" name="Post-registration House Officer Training…"/>
          <p:cNvSpPr txBox="1"/>
          <p:nvPr>
            <p:ph type="body" idx="1"/>
          </p:nvPr>
        </p:nvSpPr>
        <p:spPr>
          <a:xfrm>
            <a:off x="457200" y="2493962"/>
            <a:ext cx="8229600" cy="3636963"/>
          </a:xfrm>
          <a:prstGeom prst="rect">
            <a:avLst/>
          </a:prstGeom>
        </p:spPr>
        <p:txBody>
          <a:bodyPr/>
          <a:lstStyle/>
          <a:p>
            <a:pPr>
              <a:buBlip>
                <a:blip r:embed="rId2"/>
              </a:buBlip>
            </a:pPr>
            <a:r>
              <a:t>Post-registration House Officer Training </a:t>
            </a:r>
          </a:p>
          <a:p>
            <a:pPr>
              <a:buBlip>
                <a:blip r:embed="rId2"/>
              </a:buBlip>
            </a:pPr>
          </a:p>
          <a:p>
            <a:pPr lvl="1" marL="742950" indent="-285750">
              <a:spcBef>
                <a:spcPts val="0"/>
              </a:spcBef>
              <a:defRPr b="1" sz="2800"/>
            </a:pPr>
            <a:r>
              <a:t>No mention of side-effects or adverse reactions in this 35 page document</a:t>
            </a:r>
            <a:r>
              <a:rPr b="0"/>
              <a:t>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2" name="Have there been any recent studies on the  teaching of ADRs in medical schools in the United States ?"/>
          <p:cNvSpPr txBox="1"/>
          <p:nvPr>
            <p:ph type="title"/>
          </p:nvPr>
        </p:nvSpPr>
        <p:spPr>
          <a:xfrm>
            <a:off x="250825" y="274637"/>
            <a:ext cx="8713788" cy="993776"/>
          </a:xfrm>
          <a:prstGeom prst="rect">
            <a:avLst/>
          </a:prstGeom>
        </p:spPr>
        <p:txBody>
          <a:bodyPr/>
          <a:lstStyle>
            <a:lvl1pPr algn="l" defTabSz="832104">
              <a:defRPr sz="2912">
                <a:effectLst>
                  <a:outerShdw sx="100000" sy="100000" kx="0" ky="0" algn="b" rotWithShape="0" blurRad="11557" dist="23114" dir="2700000">
                    <a:srgbClr val="000000"/>
                  </a:outerShdw>
                </a:effectLst>
              </a:defRPr>
            </a:lvl1pPr>
          </a:lstStyle>
          <a:p>
            <a:pPr/>
            <a:r>
              <a:t>Have there been any recent studies on the  teaching of ADRs in medical schools in the United States ?</a:t>
            </a:r>
          </a:p>
        </p:txBody>
      </p:sp>
      <p:sp>
        <p:nvSpPr>
          <p:cNvPr id="93" name="Centers for education and research on therapeutics report: survey of medication errors education during undergraduate and graduate medical education in the United States -  Rosebraugh et al (2002) Clin Pharmac Ther, 71, 4-10…"/>
          <p:cNvSpPr txBox="1"/>
          <p:nvPr>
            <p:ph type="body" idx="1"/>
          </p:nvPr>
        </p:nvSpPr>
        <p:spPr>
          <a:xfrm>
            <a:off x="457200" y="1844675"/>
            <a:ext cx="8435975" cy="4281488"/>
          </a:xfrm>
          <a:prstGeom prst="rect">
            <a:avLst/>
          </a:prstGeom>
        </p:spPr>
        <p:txBody>
          <a:bodyPr/>
          <a:lstStyle/>
          <a:p>
            <a:pPr>
              <a:lnSpc>
                <a:spcPct val="90000"/>
              </a:lnSpc>
              <a:spcBef>
                <a:spcPts val="500"/>
              </a:spcBef>
              <a:buBlip>
                <a:blip r:embed="rId2"/>
              </a:buBlip>
              <a:defRPr sz="2400"/>
            </a:pPr>
            <a:r>
              <a:t>Centers for education and research on therapeutics report: </a:t>
            </a:r>
            <a:r>
              <a:rPr b="1"/>
              <a:t>survey of medication errors education during undergraduate and graduate medical education in the United States</a:t>
            </a:r>
            <a:r>
              <a:t> -  Rosebraugh et al (2002) Clin Pharmac Ther, 71, 4-10</a:t>
            </a:r>
          </a:p>
          <a:p>
            <a:pPr>
              <a:lnSpc>
                <a:spcPct val="90000"/>
              </a:lnSpc>
              <a:buSzTx/>
              <a:buNone/>
              <a:defRPr sz="2400"/>
            </a:pPr>
          </a:p>
          <a:p>
            <a:pPr>
              <a:lnSpc>
                <a:spcPct val="90000"/>
              </a:lnSpc>
              <a:spcBef>
                <a:spcPts val="500"/>
              </a:spcBef>
              <a:buBlip>
                <a:blip r:embed="rId2"/>
              </a:buBlip>
              <a:defRPr sz="2400"/>
            </a:pPr>
            <a:r>
              <a:t>Q – Is there a mandatory course on pharmacology or clinical pharmacology in 3</a:t>
            </a:r>
            <a:r>
              <a:rPr baseline="30000"/>
              <a:t>rd</a:t>
            </a:r>
            <a:r>
              <a:t> or 4</a:t>
            </a:r>
            <a:r>
              <a:rPr baseline="30000"/>
              <a:t>th</a:t>
            </a:r>
            <a:r>
              <a:t> year at your medical school ? A – only 8% answered YES</a:t>
            </a:r>
          </a:p>
          <a:p>
            <a:pPr>
              <a:lnSpc>
                <a:spcPct val="90000"/>
              </a:lnSpc>
              <a:spcBef>
                <a:spcPts val="2300"/>
              </a:spcBef>
              <a:buBlip>
                <a:blip r:embed="rId2"/>
              </a:buBlip>
              <a:defRPr sz="2400"/>
            </a:pPr>
            <a:r>
              <a:t>Only 53% reported that adverse drug reaction training was specifically covered in their 3</a:t>
            </a:r>
            <a:r>
              <a:rPr baseline="30000"/>
              <a:t>rd</a:t>
            </a:r>
            <a:r>
              <a:t> or 4</a:t>
            </a:r>
            <a:r>
              <a:rPr baseline="30000"/>
              <a:t>th</a:t>
            </a:r>
            <a:r>
              <a:t> year.</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5" name="What about recent studies in the UK ?"/>
          <p:cNvSpPr txBox="1"/>
          <p:nvPr>
            <p:ph type="title"/>
          </p:nvPr>
        </p:nvSpPr>
        <p:spPr>
          <a:xfrm>
            <a:off x="457200" y="274637"/>
            <a:ext cx="8229600" cy="777876"/>
          </a:xfrm>
          <a:prstGeom prst="rect">
            <a:avLst/>
          </a:prstGeom>
        </p:spPr>
        <p:txBody>
          <a:bodyPr/>
          <a:lstStyle>
            <a:lvl1pPr algn="l"/>
          </a:lstStyle>
          <a:p>
            <a:pPr/>
            <a:r>
              <a:t>What about recent studies in the UK ?</a:t>
            </a:r>
          </a:p>
        </p:txBody>
      </p:sp>
      <p:sp>
        <p:nvSpPr>
          <p:cNvPr id="96" name="Adverse drug reaction teaching in UK undergraduate medical and pharmacy programmes.     Cox et al (2004) J of Clinical Pharmacy &amp; Therapeutics, 29,31-35…"/>
          <p:cNvSpPr txBox="1"/>
          <p:nvPr>
            <p:ph type="body" idx="1"/>
          </p:nvPr>
        </p:nvSpPr>
        <p:spPr>
          <a:xfrm>
            <a:off x="468312" y="1484312"/>
            <a:ext cx="8229601" cy="4929188"/>
          </a:xfrm>
          <a:prstGeom prst="rect">
            <a:avLst/>
          </a:prstGeom>
        </p:spPr>
        <p:txBody>
          <a:bodyPr/>
          <a:lstStyle/>
          <a:p>
            <a:pPr>
              <a:lnSpc>
                <a:spcPct val="90000"/>
              </a:lnSpc>
              <a:spcBef>
                <a:spcPts val="600"/>
              </a:spcBef>
              <a:buBlip>
                <a:blip r:embed="rId2"/>
              </a:buBlip>
              <a:defRPr sz="2800"/>
            </a:pPr>
            <a:r>
              <a:t>Adverse drug reaction teaching in UK undergraduate medical and pharmacy programmes.     Cox et al (2004) J of Clinical Pharmacy &amp; Therapeutics, 29,31-35</a:t>
            </a:r>
          </a:p>
          <a:p>
            <a:pPr>
              <a:lnSpc>
                <a:spcPct val="90000"/>
              </a:lnSpc>
              <a:buSzTx/>
              <a:buNone/>
              <a:defRPr sz="2400"/>
            </a:pPr>
          </a:p>
          <a:p>
            <a:pPr>
              <a:lnSpc>
                <a:spcPct val="90000"/>
              </a:lnSpc>
              <a:spcBef>
                <a:spcPts val="500"/>
              </a:spcBef>
              <a:buBlip>
                <a:blip r:embed="rId2"/>
              </a:buBlip>
              <a:defRPr sz="2400"/>
            </a:pPr>
            <a:r>
              <a:t>All responding medical schools taught undergraduate medical students about ADRs and the Yellow Card Scheme</a:t>
            </a:r>
          </a:p>
          <a:p>
            <a:pPr>
              <a:lnSpc>
                <a:spcPct val="90000"/>
              </a:lnSpc>
              <a:spcBef>
                <a:spcPts val="500"/>
              </a:spcBef>
              <a:buBlip>
                <a:blip r:embed="rId2"/>
              </a:buBlip>
              <a:defRPr sz="2400"/>
            </a:pPr>
            <a:r>
              <a:t>However, only 43% of the responding medical schools provided students with a guide to reporting ADRs</a:t>
            </a:r>
          </a:p>
          <a:p>
            <a:pPr>
              <a:lnSpc>
                <a:spcPct val="90000"/>
              </a:lnSpc>
              <a:spcBef>
                <a:spcPts val="500"/>
              </a:spcBef>
              <a:buBlip>
                <a:blip r:embed="rId2"/>
              </a:buBlip>
              <a:defRPr sz="2400"/>
            </a:pPr>
            <a:r>
              <a:t>and only 57% of responding medical schools included questions on the Yellow Card Scheme in their assessments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8" name="What is the situation in my own medical school and selected others here in the UK ?"/>
          <p:cNvSpPr txBox="1"/>
          <p:nvPr>
            <p:ph type="title"/>
          </p:nvPr>
        </p:nvSpPr>
        <p:spPr>
          <a:xfrm>
            <a:off x="468312" y="188912"/>
            <a:ext cx="8229601" cy="1143001"/>
          </a:xfrm>
          <a:prstGeom prst="rect">
            <a:avLst/>
          </a:prstGeom>
        </p:spPr>
        <p:txBody>
          <a:bodyPr/>
          <a:lstStyle/>
          <a:p>
            <a:pPr/>
            <a:r>
              <a:t>What is the situation in my own medical school and selected others here in the UK ?</a:t>
            </a:r>
          </a:p>
        </p:txBody>
      </p:sp>
      <p:sp>
        <p:nvSpPr>
          <p:cNvPr id="99" name="The core teaching on adverse reactions takes place in clinical pharmacology where the real enthusiasts in teaching the topic are to be found.…"/>
          <p:cNvSpPr txBox="1"/>
          <p:nvPr>
            <p:ph type="body" idx="1"/>
          </p:nvPr>
        </p:nvSpPr>
        <p:spPr>
          <a:xfrm>
            <a:off x="250825" y="1601787"/>
            <a:ext cx="8642350" cy="4922838"/>
          </a:xfrm>
          <a:prstGeom prst="rect">
            <a:avLst/>
          </a:prstGeom>
        </p:spPr>
        <p:txBody>
          <a:bodyPr/>
          <a:lstStyle/>
          <a:p>
            <a:pPr>
              <a:lnSpc>
                <a:spcPct val="80000"/>
              </a:lnSpc>
              <a:spcBef>
                <a:spcPts val="500"/>
              </a:spcBef>
              <a:buSzTx/>
              <a:buNone/>
              <a:defRPr sz="2000"/>
            </a:pPr>
            <a:r>
              <a:t>	</a:t>
            </a:r>
            <a:r>
              <a:rPr sz="2400"/>
              <a:t>The core teaching on adverse reactions takes place in clinical pharmacology where the real enthusiasts in teaching the topic are to be found.</a:t>
            </a:r>
            <a:r>
              <a:t>  </a:t>
            </a:r>
          </a:p>
          <a:p>
            <a:pPr>
              <a:lnSpc>
                <a:spcPct val="80000"/>
              </a:lnSpc>
              <a:spcBef>
                <a:spcPts val="1000"/>
              </a:spcBef>
              <a:buBlip>
                <a:blip r:embed="rId2"/>
              </a:buBlip>
              <a:defRPr sz="2000"/>
            </a:pPr>
            <a:r>
              <a:t>King’s College London has this year re-introduced an extensive set of tutorials on clinical pharmacology (including adverse reactions) in Year 3,  but there is no longer a separate examination in clinical pharmacology.</a:t>
            </a:r>
          </a:p>
          <a:p>
            <a:pPr>
              <a:lnSpc>
                <a:spcPct val="80000"/>
              </a:lnSpc>
              <a:spcBef>
                <a:spcPts val="1000"/>
              </a:spcBef>
              <a:buBlip>
                <a:blip r:embed="rId2"/>
              </a:buBlip>
              <a:defRPr sz="2000"/>
            </a:pPr>
            <a:r>
              <a:t>Cambridge retains a formal course and examination in clinical pharmacology (including adverse drug reactions)</a:t>
            </a:r>
          </a:p>
          <a:p>
            <a:pPr>
              <a:lnSpc>
                <a:spcPct val="80000"/>
              </a:lnSpc>
              <a:spcBef>
                <a:spcPts val="1000"/>
              </a:spcBef>
              <a:buBlip>
                <a:blip r:embed="rId2"/>
              </a:buBlip>
              <a:defRPr sz="2000"/>
            </a:pPr>
            <a:r>
              <a:t>University College London retains a substantial formal course in clinical pharmacology (including adverse drug reactions) and the subject constitutes a third of two of the major examinations</a:t>
            </a:r>
          </a:p>
          <a:p>
            <a:pPr>
              <a:lnSpc>
                <a:spcPct val="80000"/>
              </a:lnSpc>
              <a:spcBef>
                <a:spcPts val="1000"/>
              </a:spcBef>
              <a:buBlip>
                <a:blip r:embed="rId2"/>
              </a:buBlip>
              <a:defRPr sz="2000"/>
            </a:pPr>
            <a:r>
              <a:t>St George’s Hospital Medical School has no separate examination in clinical pharmacology but does give clinical pharmacology teaching a significant profile in examinations  [Prof Joe Collier is the UK’s only Professor of Medicines Policy]</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How difficult is it to teach about ADRs ?"/>
          <p:cNvSpPr txBox="1"/>
          <p:nvPr>
            <p:ph type="title"/>
          </p:nvPr>
        </p:nvSpPr>
        <p:spPr>
          <a:xfrm>
            <a:off x="250825" y="0"/>
            <a:ext cx="8642350" cy="908050"/>
          </a:xfrm>
          <a:prstGeom prst="rect">
            <a:avLst/>
          </a:prstGeom>
        </p:spPr>
        <p:txBody>
          <a:bodyPr/>
          <a:lstStyle/>
          <a:p>
            <a:pPr/>
            <a:r>
              <a:t>How difficult is it to teach about ADRs ?</a:t>
            </a:r>
          </a:p>
        </p:txBody>
      </p:sp>
      <p:sp>
        <p:nvSpPr>
          <p:cNvPr id="102" name="As a generic issue it is not too difficult…"/>
          <p:cNvSpPr txBox="1"/>
          <p:nvPr>
            <p:ph type="body" idx="1"/>
          </p:nvPr>
        </p:nvSpPr>
        <p:spPr>
          <a:xfrm>
            <a:off x="250825" y="981075"/>
            <a:ext cx="8642350" cy="5876925"/>
          </a:xfrm>
          <a:prstGeom prst="rect">
            <a:avLst/>
          </a:prstGeom>
        </p:spPr>
        <p:txBody>
          <a:bodyPr/>
          <a:lstStyle/>
          <a:p>
            <a:pPr>
              <a:lnSpc>
                <a:spcPct val="80000"/>
              </a:lnSpc>
              <a:spcBef>
                <a:spcPts val="800"/>
              </a:spcBef>
              <a:buBlip>
                <a:blip r:embed="rId2"/>
              </a:buBlip>
              <a:defRPr sz="2400"/>
            </a:pPr>
            <a:r>
              <a:t>As a generic issue it is not too difficult</a:t>
            </a:r>
          </a:p>
          <a:p>
            <a:pPr>
              <a:lnSpc>
                <a:spcPct val="80000"/>
              </a:lnSpc>
              <a:spcBef>
                <a:spcPts val="800"/>
              </a:spcBef>
              <a:buBlip>
                <a:blip r:embed="rId2"/>
              </a:buBlip>
              <a:defRPr sz="2400"/>
            </a:pPr>
            <a:r>
              <a:t>However, to teach about specific ADRs takes time and doctors have to be skilled in the clinical arts to be able to detect and treat low frequency ADRs which may not have been reported previously</a:t>
            </a:r>
          </a:p>
          <a:p>
            <a:pPr>
              <a:lnSpc>
                <a:spcPct val="80000"/>
              </a:lnSpc>
              <a:spcBef>
                <a:spcPts val="800"/>
              </a:spcBef>
              <a:buBlip>
                <a:blip r:embed="rId2"/>
              </a:buBlip>
              <a:defRPr sz="2400"/>
            </a:pPr>
            <a:r>
              <a:t>Lack of knowledge about the mechanism involved in an ADR means that such ADRs may have to be individually remembered rather than being understood</a:t>
            </a:r>
          </a:p>
          <a:p>
            <a:pPr>
              <a:lnSpc>
                <a:spcPct val="80000"/>
              </a:lnSpc>
              <a:spcBef>
                <a:spcPts val="800"/>
              </a:spcBef>
              <a:buBlip>
                <a:blip r:embed="rId2"/>
              </a:buBlip>
              <a:defRPr sz="2400"/>
            </a:pPr>
            <a:r>
              <a:t>The emphasis in undergraduate training has to be on how the important classes of drugs work, how they should be prescribed, and what the common and significant ADRs are likely to be – even that is difficult to achieve in a crowded medical curriculum</a:t>
            </a:r>
          </a:p>
          <a:p>
            <a:pPr>
              <a:lnSpc>
                <a:spcPct val="80000"/>
              </a:lnSpc>
              <a:spcBef>
                <a:spcPts val="1100"/>
              </a:spcBef>
              <a:buBlip>
                <a:blip r:embed="rId2"/>
              </a:buBlip>
              <a:defRPr i="1" sz="2400"/>
            </a:pPr>
            <a:r>
              <a:t>To be able to teach the student about all the individual low frequency side-effects reported in the BNF, for all the individual drugs in a class, is not possible</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 name="How rapidly do text–books of clinical pharmacology [&amp; indeed the BNF] respond to concerns ?"/>
          <p:cNvSpPr txBox="1"/>
          <p:nvPr>
            <p:ph type="title"/>
          </p:nvPr>
        </p:nvSpPr>
        <p:spPr>
          <a:xfrm>
            <a:off x="468312" y="-1"/>
            <a:ext cx="8229601" cy="1143002"/>
          </a:xfrm>
          <a:prstGeom prst="rect">
            <a:avLst/>
          </a:prstGeom>
        </p:spPr>
        <p:txBody>
          <a:bodyPr/>
          <a:lstStyle>
            <a:lvl1pPr>
              <a:defRPr sz="2800"/>
            </a:lvl1pPr>
          </a:lstStyle>
          <a:p>
            <a:pPr/>
            <a:r>
              <a:t>How rapidly do text–books of clinical pharmacology [&amp; indeed the BNF] respond to concerns ?</a:t>
            </a:r>
          </a:p>
        </p:txBody>
      </p:sp>
      <p:sp>
        <p:nvSpPr>
          <p:cNvPr id="105" name="Text-books tend to be conservative and include only information that has been unequivocally established…"/>
          <p:cNvSpPr txBox="1"/>
          <p:nvPr>
            <p:ph type="body" idx="1"/>
          </p:nvPr>
        </p:nvSpPr>
        <p:spPr>
          <a:xfrm>
            <a:off x="323850" y="1628775"/>
            <a:ext cx="8374063" cy="4962525"/>
          </a:xfrm>
          <a:prstGeom prst="rect">
            <a:avLst/>
          </a:prstGeom>
        </p:spPr>
        <p:txBody>
          <a:bodyPr/>
          <a:lstStyle/>
          <a:p>
            <a:pPr>
              <a:lnSpc>
                <a:spcPct val="90000"/>
              </a:lnSpc>
              <a:spcBef>
                <a:spcPts val="500"/>
              </a:spcBef>
              <a:buBlip>
                <a:blip r:embed="rId2"/>
              </a:buBlip>
              <a:defRPr sz="2400"/>
            </a:pPr>
            <a:r>
              <a:t>Text-books tend to be conservative and include only information that has been unequivocally established</a:t>
            </a:r>
          </a:p>
          <a:p>
            <a:pPr>
              <a:lnSpc>
                <a:spcPct val="90000"/>
              </a:lnSpc>
              <a:spcBef>
                <a:spcPts val="500"/>
              </a:spcBef>
              <a:buBlip>
                <a:blip r:embed="rId2"/>
              </a:buBlip>
              <a:defRPr sz="2400"/>
            </a:pPr>
            <a:r>
              <a:t>Thus, for example, some of the current editions of standard clinical pharmacology text-books do not mention the problem of depressive or  psychotic episodes with orally administered isotretinoin (e.g Roaccutane) used in the treatment of acne</a:t>
            </a:r>
          </a:p>
          <a:p>
            <a:pPr>
              <a:lnSpc>
                <a:spcPct val="90000"/>
              </a:lnSpc>
              <a:spcBef>
                <a:spcPts val="500"/>
              </a:spcBef>
              <a:buBlip>
                <a:blip r:embed="rId2"/>
              </a:buBlip>
              <a:defRPr sz="2400"/>
            </a:pPr>
            <a:r>
              <a:t>But then the BNF does not include the possibility of acute depression in its general introduction to “Oral retinoid for acne”. “A history of depression” appears half-way down the list of “Cautions” and reported “mood changes”  two thirds the way down the “Side-effects” listing.  Surely this would be a case for bringing the possibility of acute depressive episodes to the front of the list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eam">
  <a:themeElements>
    <a:clrScheme name="Beam">
      <a:dk1>
        <a:srgbClr val="999999"/>
      </a:dk1>
      <a:lt1>
        <a:srgbClr val="000099"/>
      </a:lt1>
      <a:dk2>
        <a:srgbClr val="A7A7A7"/>
      </a:dk2>
      <a:lt2>
        <a:srgbClr val="535353"/>
      </a:lt2>
      <a:accent1>
        <a:srgbClr val="3366FF"/>
      </a:accent1>
      <a:accent2>
        <a:srgbClr val="7B46D0"/>
      </a:accent2>
      <a:accent3>
        <a:srgbClr val="9BBB59"/>
      </a:accent3>
      <a:accent4>
        <a:srgbClr val="8064A2"/>
      </a:accent4>
      <a:accent5>
        <a:srgbClr val="4BACC6"/>
      </a:accent5>
      <a:accent6>
        <a:srgbClr val="F79646"/>
      </a:accent6>
      <a:hlink>
        <a:srgbClr val="0000FF"/>
      </a:hlink>
      <a:folHlink>
        <a:srgbClr val="FF00FF"/>
      </a:folHlink>
    </a:clrScheme>
    <a:fontScheme name="Beam">
      <a:majorFont>
        <a:latin typeface="Helvetica"/>
        <a:ea typeface="Helvetica"/>
        <a:cs typeface="Helvetica"/>
      </a:majorFont>
      <a:minorFont>
        <a:latin typeface="Helvetica Neue"/>
        <a:ea typeface="Helvetica Neue"/>
        <a:cs typeface="Helvetica Neue"/>
      </a:minorFont>
    </a:fontScheme>
    <a:fmtScheme name="Bea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eam">
  <a:themeElements>
    <a:clrScheme name="Beam">
      <a:dk1>
        <a:srgbClr val="000000"/>
      </a:dk1>
      <a:lt1>
        <a:srgbClr val="FFFFFF"/>
      </a:lt1>
      <a:dk2>
        <a:srgbClr val="A7A7A7"/>
      </a:dk2>
      <a:lt2>
        <a:srgbClr val="535353"/>
      </a:lt2>
      <a:accent1>
        <a:srgbClr val="3366FF"/>
      </a:accent1>
      <a:accent2>
        <a:srgbClr val="7B46D0"/>
      </a:accent2>
      <a:accent3>
        <a:srgbClr val="9BBB59"/>
      </a:accent3>
      <a:accent4>
        <a:srgbClr val="8064A2"/>
      </a:accent4>
      <a:accent5>
        <a:srgbClr val="4BACC6"/>
      </a:accent5>
      <a:accent6>
        <a:srgbClr val="F79646"/>
      </a:accent6>
      <a:hlink>
        <a:srgbClr val="0000FF"/>
      </a:hlink>
      <a:folHlink>
        <a:srgbClr val="FF00FF"/>
      </a:folHlink>
    </a:clrScheme>
    <a:fontScheme name="Beam">
      <a:majorFont>
        <a:latin typeface="Helvetica"/>
        <a:ea typeface="Helvetica"/>
        <a:cs typeface="Helvetica"/>
      </a:majorFont>
      <a:minorFont>
        <a:latin typeface="Helvetica Neue"/>
        <a:ea typeface="Helvetica Neue"/>
        <a:cs typeface="Helvetica Neue"/>
      </a:minorFont>
    </a:fontScheme>
    <a:fmtScheme name="Bea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99"/>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